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96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1986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🧾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algemeen</a:t>
            </a:r>
            <a:r>
              <a:rPr sz="5000" dirty="0"/>
              <a:t> </a:t>
            </a:r>
            <a:r>
              <a:rPr sz="5000" dirty="0" err="1"/>
              <a:t>verbindend</a:t>
            </a:r>
            <a:r>
              <a:rPr sz="5000" dirty="0"/>
              <a:t> </a:t>
            </a:r>
            <a:r>
              <a:rPr sz="5000" dirty="0" err="1"/>
              <a:t>verklaren</a:t>
            </a:r>
            <a:r>
              <a:rPr sz="5000" dirty="0"/>
              <a:t> van </a:t>
            </a:r>
            <a:r>
              <a:rPr sz="5000" dirty="0" err="1"/>
              <a:t>een</a:t>
            </a:r>
            <a:r>
              <a:rPr sz="5000" dirty="0"/>
              <a:t> </a:t>
            </a:r>
            <a:r>
              <a:rPr sz="5000" dirty="0" err="1"/>
              <a:t>cao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79776"/>
            <a:ext cx="8229600" cy="3346387"/>
          </a:xfrm>
        </p:spPr>
        <p:txBody>
          <a:bodyPr>
            <a:no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/>
              <a:t>De </a:t>
            </a:r>
            <a:r>
              <a:rPr sz="4000" dirty="0" err="1"/>
              <a:t>cao-afspraken</a:t>
            </a:r>
            <a:r>
              <a:rPr sz="4000" dirty="0"/>
              <a:t> </a:t>
            </a:r>
            <a:r>
              <a:rPr sz="4000" dirty="0" err="1"/>
              <a:t>gelden</a:t>
            </a:r>
            <a:r>
              <a:rPr sz="4000" dirty="0"/>
              <a:t> </a:t>
            </a:r>
            <a:r>
              <a:rPr sz="4000" dirty="0" err="1"/>
              <a:t>voor</a:t>
            </a:r>
            <a:r>
              <a:rPr sz="4000" dirty="0"/>
              <a:t> alle </a:t>
            </a:r>
            <a:r>
              <a:rPr sz="4000" dirty="0" err="1"/>
              <a:t>werknemers</a:t>
            </a:r>
            <a:r>
              <a:rPr sz="4000" dirty="0"/>
              <a:t> in die </a:t>
            </a:r>
            <a:r>
              <a:rPr sz="4000" dirty="0" err="1"/>
              <a:t>bedrijfstak</a:t>
            </a:r>
            <a:r>
              <a:rPr sz="4000" dirty="0"/>
              <a:t> of </a:t>
            </a:r>
            <a:r>
              <a:rPr sz="4000" dirty="0" err="1"/>
              <a:t>dat</a:t>
            </a:r>
            <a:r>
              <a:rPr sz="4000" dirty="0"/>
              <a:t> </a:t>
            </a:r>
            <a:r>
              <a:rPr sz="4000" dirty="0" err="1"/>
              <a:t>bedrijf</a:t>
            </a:r>
            <a:r>
              <a:rPr sz="4000" dirty="0"/>
              <a:t> </a:t>
            </a:r>
            <a:r>
              <a:rPr sz="4000" dirty="0" err="1"/>
              <a:t>wanneer</a:t>
            </a:r>
            <a:r>
              <a:rPr sz="4000" dirty="0"/>
              <a:t> de minister van SZW de </a:t>
            </a:r>
            <a:r>
              <a:rPr sz="4000" dirty="0" err="1"/>
              <a:t>cao</a:t>
            </a:r>
            <a:r>
              <a:rPr sz="4000" dirty="0"/>
              <a:t> ‘</a:t>
            </a:r>
            <a:r>
              <a:rPr sz="4000" dirty="0" err="1"/>
              <a:t>algemeen</a:t>
            </a:r>
            <a:r>
              <a:rPr sz="4000" dirty="0"/>
              <a:t> </a:t>
            </a:r>
            <a:r>
              <a:rPr sz="4000" dirty="0" err="1"/>
              <a:t>verbindend</a:t>
            </a:r>
            <a:r>
              <a:rPr sz="4000" dirty="0"/>
              <a:t>’ </a:t>
            </a:r>
            <a:r>
              <a:rPr sz="4000" dirty="0" err="1"/>
              <a:t>verklaart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63890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🔁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herhaald</a:t>
            </a:r>
            <a:r>
              <a:rPr sz="5000" dirty="0"/>
              <a:t> </a:t>
            </a:r>
            <a:r>
              <a:rPr sz="5000" dirty="0" err="1"/>
              <a:t>spel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8840"/>
            <a:ext cx="8229600" cy="3977323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Spel</a:t>
            </a:r>
            <a:r>
              <a:rPr sz="4000" dirty="0"/>
              <a:t> met </a:t>
            </a:r>
            <a:r>
              <a:rPr sz="4000" dirty="0" err="1"/>
              <a:t>meerdere</a:t>
            </a:r>
            <a:r>
              <a:rPr sz="4000" dirty="0"/>
              <a:t> rondes, </a:t>
            </a:r>
            <a:r>
              <a:rPr sz="4000" dirty="0" err="1"/>
              <a:t>waarbij</a:t>
            </a:r>
            <a:r>
              <a:rPr sz="4000" dirty="0"/>
              <a:t> </a:t>
            </a:r>
            <a:r>
              <a:rPr sz="4000" dirty="0" err="1"/>
              <a:t>eerdere</a:t>
            </a:r>
            <a:r>
              <a:rPr sz="4000" dirty="0"/>
              <a:t> </a:t>
            </a:r>
            <a:r>
              <a:rPr sz="4000" dirty="0" err="1"/>
              <a:t>acties</a:t>
            </a:r>
            <a:r>
              <a:rPr sz="4000" dirty="0"/>
              <a:t> </a:t>
            </a:r>
            <a:r>
              <a:rPr sz="4000" dirty="0" err="1"/>
              <a:t>latere</a:t>
            </a:r>
            <a:r>
              <a:rPr sz="4000" dirty="0"/>
              <a:t> </a:t>
            </a:r>
            <a:r>
              <a:rPr sz="4000" dirty="0" err="1"/>
              <a:t>keuzes</a:t>
            </a:r>
            <a:r>
              <a:rPr sz="4000" dirty="0"/>
              <a:t> </a:t>
            </a:r>
            <a:r>
              <a:rPr sz="4000" dirty="0" err="1"/>
              <a:t>beïnvloeden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47354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🤝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coöperatief</a:t>
            </a:r>
            <a:r>
              <a:rPr sz="5000" dirty="0"/>
              <a:t> </a:t>
            </a:r>
            <a:r>
              <a:rPr sz="5000" dirty="0" err="1"/>
              <a:t>spel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59736"/>
            <a:ext cx="8229600" cy="3666427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Spel</a:t>
            </a:r>
            <a:r>
              <a:rPr sz="4000" dirty="0"/>
              <a:t> </a:t>
            </a:r>
            <a:r>
              <a:rPr sz="4000" dirty="0" err="1"/>
              <a:t>waarin</a:t>
            </a:r>
            <a:r>
              <a:rPr sz="4000" dirty="0"/>
              <a:t> </a:t>
            </a:r>
            <a:r>
              <a:rPr sz="4000" dirty="0" err="1"/>
              <a:t>spelers</a:t>
            </a:r>
            <a:r>
              <a:rPr sz="4000" dirty="0"/>
              <a:t> </a:t>
            </a:r>
            <a:r>
              <a:rPr sz="4000" dirty="0" err="1"/>
              <a:t>bindende</a:t>
            </a:r>
            <a:r>
              <a:rPr sz="4000" dirty="0"/>
              <a:t> </a:t>
            </a:r>
            <a:r>
              <a:rPr sz="4000" dirty="0" err="1"/>
              <a:t>afspraken</a:t>
            </a:r>
            <a:r>
              <a:rPr sz="4000" dirty="0"/>
              <a:t> </a:t>
            </a:r>
            <a:r>
              <a:rPr sz="4000" dirty="0" err="1"/>
              <a:t>kunnen</a:t>
            </a:r>
            <a:r>
              <a:rPr sz="4000" dirty="0"/>
              <a:t> </a:t>
            </a:r>
            <a:r>
              <a:rPr sz="4000" dirty="0" err="1"/>
              <a:t>maken</a:t>
            </a:r>
            <a:r>
              <a:rPr sz="4000" dirty="0"/>
              <a:t> om </a:t>
            </a:r>
            <a:r>
              <a:rPr sz="4000" dirty="0" err="1"/>
              <a:t>strategieën</a:t>
            </a:r>
            <a:r>
              <a:rPr sz="4000" dirty="0"/>
              <a:t> </a:t>
            </a:r>
            <a:r>
              <a:rPr sz="4000" dirty="0" err="1"/>
              <a:t>te</a:t>
            </a:r>
            <a:r>
              <a:rPr sz="4000" dirty="0"/>
              <a:t> </a:t>
            </a:r>
            <a:r>
              <a:rPr sz="4000" dirty="0" err="1"/>
              <a:t>coördineren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46770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🧍‍♀️🧍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niet‑coöperatief</a:t>
            </a:r>
            <a:r>
              <a:rPr sz="5000" dirty="0"/>
              <a:t> </a:t>
            </a:r>
            <a:r>
              <a:rPr sz="5000" dirty="0" err="1"/>
              <a:t>spel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67712"/>
            <a:ext cx="8229600" cy="3858451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Spel</a:t>
            </a:r>
            <a:r>
              <a:rPr sz="4000" dirty="0"/>
              <a:t> </a:t>
            </a:r>
            <a:r>
              <a:rPr sz="4000" dirty="0" err="1"/>
              <a:t>waarin</a:t>
            </a:r>
            <a:r>
              <a:rPr sz="4000" dirty="0"/>
              <a:t> </a:t>
            </a:r>
            <a:r>
              <a:rPr sz="4000" dirty="0" err="1"/>
              <a:t>spelers</a:t>
            </a:r>
            <a:r>
              <a:rPr sz="4000" dirty="0"/>
              <a:t> </a:t>
            </a:r>
            <a:r>
              <a:rPr sz="4000" dirty="0" err="1"/>
              <a:t>geen</a:t>
            </a:r>
            <a:r>
              <a:rPr sz="4000" dirty="0"/>
              <a:t> </a:t>
            </a:r>
            <a:r>
              <a:rPr sz="4000" dirty="0" err="1"/>
              <a:t>bindende</a:t>
            </a:r>
            <a:r>
              <a:rPr sz="4000" dirty="0"/>
              <a:t> </a:t>
            </a:r>
            <a:r>
              <a:rPr sz="4000" dirty="0" err="1"/>
              <a:t>afspraken</a:t>
            </a:r>
            <a:r>
              <a:rPr sz="4000" dirty="0"/>
              <a:t> </a:t>
            </a:r>
            <a:r>
              <a:rPr sz="4000" dirty="0" err="1"/>
              <a:t>kunnen</a:t>
            </a:r>
            <a:r>
              <a:rPr sz="4000" dirty="0"/>
              <a:t> </a:t>
            </a:r>
            <a:r>
              <a:rPr sz="4000" dirty="0" err="1"/>
              <a:t>maken</a:t>
            </a:r>
            <a:r>
              <a:rPr sz="4000" dirty="0"/>
              <a:t>; </a:t>
            </a:r>
            <a:r>
              <a:rPr sz="4000" dirty="0" err="1"/>
              <a:t>iedereen</a:t>
            </a:r>
            <a:r>
              <a:rPr sz="4000" dirty="0"/>
              <a:t> </a:t>
            </a:r>
            <a:r>
              <a:rPr sz="4000" dirty="0" err="1"/>
              <a:t>kiest</a:t>
            </a:r>
            <a:r>
              <a:rPr sz="4000" dirty="0"/>
              <a:t> </a:t>
            </a:r>
            <a:r>
              <a:rPr sz="4000" dirty="0" err="1"/>
              <a:t>zelfstandig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82178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📊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opbrengstenmatrix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040"/>
            <a:ext cx="8229600" cy="3520123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/>
              <a:t>Tabel (pay‑</a:t>
            </a:r>
            <a:r>
              <a:rPr sz="4000" dirty="0" err="1"/>
              <a:t>offmatrix</a:t>
            </a:r>
            <a:r>
              <a:rPr sz="4000" dirty="0"/>
              <a:t>) met </a:t>
            </a:r>
            <a:r>
              <a:rPr sz="4000" dirty="0" err="1"/>
              <a:t>voor</a:t>
            </a:r>
            <a:r>
              <a:rPr sz="4000" dirty="0"/>
              <a:t> </a:t>
            </a:r>
            <a:r>
              <a:rPr sz="4000" dirty="0" err="1"/>
              <a:t>elke</a:t>
            </a:r>
            <a:r>
              <a:rPr sz="4000" dirty="0"/>
              <a:t> </a:t>
            </a:r>
            <a:r>
              <a:rPr sz="4000" dirty="0" err="1"/>
              <a:t>combinatie</a:t>
            </a:r>
            <a:r>
              <a:rPr sz="4000" dirty="0"/>
              <a:t> van </a:t>
            </a:r>
            <a:r>
              <a:rPr sz="4000" dirty="0" err="1"/>
              <a:t>strategieën</a:t>
            </a:r>
            <a:r>
              <a:rPr sz="4000" dirty="0"/>
              <a:t> de </a:t>
            </a:r>
            <a:r>
              <a:rPr sz="4000" dirty="0" err="1"/>
              <a:t>uitkomsten</a:t>
            </a:r>
            <a:r>
              <a:rPr sz="4000" dirty="0"/>
              <a:t> </a:t>
            </a:r>
            <a:r>
              <a:rPr sz="4000" dirty="0" err="1"/>
              <a:t>voor</a:t>
            </a:r>
            <a:r>
              <a:rPr sz="4000" dirty="0"/>
              <a:t> alle </a:t>
            </a:r>
            <a:r>
              <a:rPr sz="4000" dirty="0" err="1"/>
              <a:t>spelers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46770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📈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beste‑responsmethode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58568"/>
            <a:ext cx="8229600" cy="3867595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/>
              <a:t>Methode </a:t>
            </a:r>
            <a:r>
              <a:rPr sz="4000" dirty="0" err="1"/>
              <a:t>waarbij</a:t>
            </a:r>
            <a:r>
              <a:rPr sz="4000" dirty="0"/>
              <a:t> per </a:t>
            </a:r>
            <a:r>
              <a:rPr sz="4000" dirty="0" err="1"/>
              <a:t>mogelijke</a:t>
            </a:r>
            <a:r>
              <a:rPr sz="4000" dirty="0"/>
              <a:t> </a:t>
            </a:r>
            <a:r>
              <a:rPr sz="4000" dirty="0" err="1"/>
              <a:t>zet</a:t>
            </a:r>
            <a:r>
              <a:rPr sz="4000" dirty="0"/>
              <a:t> van de </a:t>
            </a:r>
            <a:r>
              <a:rPr sz="4000" dirty="0" err="1"/>
              <a:t>tegenstander</a:t>
            </a:r>
            <a:r>
              <a:rPr sz="4000" dirty="0"/>
              <a:t> de </a:t>
            </a:r>
            <a:r>
              <a:rPr sz="4000" dirty="0" err="1"/>
              <a:t>beste</a:t>
            </a:r>
            <a:r>
              <a:rPr sz="4000" dirty="0"/>
              <a:t> </a:t>
            </a:r>
            <a:r>
              <a:rPr sz="4000" dirty="0" err="1"/>
              <a:t>reactie</a:t>
            </a:r>
            <a:r>
              <a:rPr sz="4000" dirty="0"/>
              <a:t> </a:t>
            </a:r>
            <a:r>
              <a:rPr sz="4000" dirty="0" err="1"/>
              <a:t>wordt</a:t>
            </a:r>
            <a:r>
              <a:rPr sz="4000" dirty="0"/>
              <a:t> </a:t>
            </a:r>
            <a:r>
              <a:rPr sz="4000" dirty="0" err="1"/>
              <a:t>bepaald</a:t>
            </a:r>
            <a:r>
              <a:rPr sz="4000" dirty="0"/>
              <a:t>; </a:t>
            </a:r>
            <a:r>
              <a:rPr sz="4000" dirty="0" err="1"/>
              <a:t>snijpunt</a:t>
            </a:r>
            <a:r>
              <a:rPr sz="4000" dirty="0"/>
              <a:t>(</a:t>
            </a:r>
            <a:r>
              <a:rPr sz="4000" dirty="0" err="1"/>
              <a:t>en</a:t>
            </a:r>
            <a:r>
              <a:rPr sz="4000" dirty="0"/>
              <a:t>) </a:t>
            </a:r>
            <a:r>
              <a:rPr sz="4000" dirty="0" err="1"/>
              <a:t>geven</a:t>
            </a:r>
            <a:r>
              <a:rPr sz="4000" dirty="0"/>
              <a:t> </a:t>
            </a:r>
            <a:r>
              <a:rPr sz="4000" dirty="0" err="1"/>
              <a:t>een</a:t>
            </a:r>
            <a:r>
              <a:rPr sz="4000" dirty="0"/>
              <a:t> Nash‑</a:t>
            </a:r>
            <a:r>
              <a:rPr sz="4000" dirty="0" err="1"/>
              <a:t>evenwicht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26730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⚖️ Wat </a:t>
            </a:r>
            <a:r>
              <a:rPr sz="5000" dirty="0" err="1"/>
              <a:t>betekent</a:t>
            </a:r>
            <a:r>
              <a:rPr sz="5000" dirty="0"/>
              <a:t> Nash‑</a:t>
            </a:r>
            <a:r>
              <a:rPr sz="5000" dirty="0" err="1"/>
              <a:t>evenwicht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14016"/>
            <a:ext cx="8229600" cy="3712147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Situatie</a:t>
            </a:r>
            <a:r>
              <a:rPr sz="4000" dirty="0"/>
              <a:t> </a:t>
            </a:r>
            <a:r>
              <a:rPr sz="4000" dirty="0" err="1"/>
              <a:t>waarin</a:t>
            </a:r>
            <a:r>
              <a:rPr sz="4000" dirty="0"/>
              <a:t> </a:t>
            </a:r>
            <a:r>
              <a:rPr sz="4000" dirty="0" err="1"/>
              <a:t>geen</a:t>
            </a:r>
            <a:r>
              <a:rPr sz="4000" dirty="0"/>
              <a:t> </a:t>
            </a:r>
            <a:r>
              <a:rPr sz="4000" dirty="0" err="1"/>
              <a:t>enkele</a:t>
            </a:r>
            <a:r>
              <a:rPr sz="4000" dirty="0"/>
              <a:t> </a:t>
            </a:r>
            <a:r>
              <a:rPr sz="4000" dirty="0" err="1"/>
              <a:t>speler</a:t>
            </a:r>
            <a:r>
              <a:rPr sz="4000" dirty="0"/>
              <a:t> </a:t>
            </a:r>
            <a:r>
              <a:rPr sz="4000" dirty="0" err="1"/>
              <a:t>beter</a:t>
            </a:r>
            <a:r>
              <a:rPr sz="4000" dirty="0"/>
              <a:t> </a:t>
            </a:r>
            <a:r>
              <a:rPr sz="4000" dirty="0" err="1"/>
              <a:t>af</a:t>
            </a:r>
            <a:r>
              <a:rPr sz="4000" dirty="0"/>
              <a:t> is door </a:t>
            </a:r>
            <a:r>
              <a:rPr sz="4000" dirty="0" err="1"/>
              <a:t>eenzijdig</a:t>
            </a:r>
            <a:r>
              <a:rPr sz="4000" dirty="0"/>
              <a:t> van </a:t>
            </a:r>
            <a:r>
              <a:rPr sz="4000" dirty="0" err="1"/>
              <a:t>strategie</a:t>
            </a:r>
            <a:r>
              <a:rPr sz="4000" dirty="0"/>
              <a:t> </a:t>
            </a:r>
            <a:r>
              <a:rPr sz="4000" dirty="0" err="1"/>
              <a:t>te</a:t>
            </a:r>
            <a:r>
              <a:rPr sz="4000" dirty="0"/>
              <a:t> </a:t>
            </a:r>
            <a:r>
              <a:rPr sz="4000" dirty="0" err="1"/>
              <a:t>veranderen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32570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🧩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gevangenendilemma</a:t>
            </a:r>
            <a:r>
              <a:rPr sz="5000" dirty="0"/>
              <a:t> (prisoner’s dilemma)?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4952"/>
            <a:ext cx="8229600" cy="3081211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Spel</a:t>
            </a:r>
            <a:r>
              <a:rPr sz="4000" dirty="0"/>
              <a:t> </a:t>
            </a:r>
            <a:r>
              <a:rPr sz="4000" dirty="0" err="1"/>
              <a:t>waarin</a:t>
            </a:r>
            <a:r>
              <a:rPr sz="4000" dirty="0"/>
              <a:t> </a:t>
            </a:r>
            <a:r>
              <a:rPr sz="4000" dirty="0" err="1"/>
              <a:t>gezamenlijk</a:t>
            </a:r>
            <a:r>
              <a:rPr sz="4000" dirty="0"/>
              <a:t> </a:t>
            </a:r>
            <a:r>
              <a:rPr sz="4000" dirty="0" err="1"/>
              <a:t>samenwerken</a:t>
            </a:r>
            <a:r>
              <a:rPr sz="4000" dirty="0"/>
              <a:t> de </a:t>
            </a:r>
            <a:r>
              <a:rPr sz="4000" dirty="0" err="1"/>
              <a:t>hoogste</a:t>
            </a:r>
            <a:r>
              <a:rPr sz="4000" dirty="0"/>
              <a:t> </a:t>
            </a:r>
            <a:r>
              <a:rPr sz="4000" dirty="0" err="1"/>
              <a:t>opbrengst</a:t>
            </a:r>
            <a:r>
              <a:rPr sz="4000" dirty="0"/>
              <a:t> </a:t>
            </a:r>
            <a:r>
              <a:rPr sz="4000" dirty="0" err="1"/>
              <a:t>geeft</a:t>
            </a:r>
            <a:r>
              <a:rPr sz="4000" dirty="0"/>
              <a:t>, maar </a:t>
            </a:r>
            <a:r>
              <a:rPr sz="4000" dirty="0" err="1"/>
              <a:t>niet‑samenwerken</a:t>
            </a:r>
            <a:r>
              <a:rPr sz="4000" dirty="0"/>
              <a:t> </a:t>
            </a:r>
            <a:r>
              <a:rPr sz="4000" dirty="0" err="1"/>
              <a:t>voor</a:t>
            </a:r>
            <a:r>
              <a:rPr sz="4000" dirty="0"/>
              <a:t> </a:t>
            </a:r>
            <a:r>
              <a:rPr sz="4000" dirty="0" err="1"/>
              <a:t>ieder</a:t>
            </a:r>
            <a:r>
              <a:rPr sz="4000" dirty="0"/>
              <a:t> </a:t>
            </a:r>
            <a:r>
              <a:rPr sz="4000" dirty="0" err="1"/>
              <a:t>afzonderlijk</a:t>
            </a:r>
            <a:r>
              <a:rPr sz="4000" dirty="0"/>
              <a:t> </a:t>
            </a:r>
            <a:r>
              <a:rPr sz="4000" dirty="0" err="1"/>
              <a:t>verleidelijk</a:t>
            </a:r>
            <a:r>
              <a:rPr sz="4000" dirty="0"/>
              <a:t> is.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46770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⭐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dominante</a:t>
            </a:r>
            <a:r>
              <a:rPr sz="5000" dirty="0"/>
              <a:t> </a:t>
            </a:r>
            <a:r>
              <a:rPr sz="5000" dirty="0" err="1"/>
              <a:t>strategie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34056"/>
            <a:ext cx="8229600" cy="3392107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Keuze</a:t>
            </a:r>
            <a:r>
              <a:rPr sz="4000" dirty="0"/>
              <a:t> die </a:t>
            </a:r>
            <a:r>
              <a:rPr sz="4000" dirty="0" err="1"/>
              <a:t>voor</a:t>
            </a:r>
            <a:r>
              <a:rPr sz="4000" dirty="0"/>
              <a:t> </a:t>
            </a:r>
            <a:r>
              <a:rPr sz="4000" dirty="0" err="1"/>
              <a:t>een</a:t>
            </a:r>
            <a:r>
              <a:rPr sz="4000" dirty="0"/>
              <a:t> </a:t>
            </a:r>
            <a:r>
              <a:rPr sz="4000" dirty="0" err="1"/>
              <a:t>speler</a:t>
            </a:r>
            <a:r>
              <a:rPr sz="4000" dirty="0"/>
              <a:t> het </a:t>
            </a:r>
            <a:r>
              <a:rPr sz="4000" dirty="0" err="1"/>
              <a:t>beste</a:t>
            </a:r>
            <a:r>
              <a:rPr sz="4000" dirty="0"/>
              <a:t> is, </a:t>
            </a:r>
            <a:r>
              <a:rPr sz="4000" dirty="0" err="1"/>
              <a:t>ongeacht</a:t>
            </a:r>
            <a:r>
              <a:rPr sz="4000" dirty="0"/>
              <a:t> wat de </a:t>
            </a:r>
            <a:r>
              <a:rPr sz="4000" dirty="0" err="1"/>
              <a:t>ander</a:t>
            </a:r>
            <a:r>
              <a:rPr sz="4000" dirty="0"/>
              <a:t> </a:t>
            </a:r>
            <a:r>
              <a:rPr sz="4000" dirty="0" err="1"/>
              <a:t>doet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1906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🧑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individueel</a:t>
            </a:r>
            <a:r>
              <a:rPr sz="5000" dirty="0"/>
              <a:t> </a:t>
            </a:r>
            <a:r>
              <a:rPr sz="5000" dirty="0" err="1"/>
              <a:t>belang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88336"/>
            <a:ext cx="8229600" cy="3437827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/>
              <a:t>Het eigen </a:t>
            </a:r>
            <a:r>
              <a:rPr sz="4000" dirty="0" err="1"/>
              <a:t>belang</a:t>
            </a:r>
            <a:r>
              <a:rPr sz="4000" dirty="0"/>
              <a:t> van </a:t>
            </a:r>
            <a:r>
              <a:rPr sz="4000" dirty="0" err="1"/>
              <a:t>één</a:t>
            </a:r>
            <a:r>
              <a:rPr sz="4000" dirty="0"/>
              <a:t> </a:t>
            </a:r>
            <a:r>
              <a:rPr sz="4000" dirty="0" err="1"/>
              <a:t>speler</a:t>
            </a:r>
            <a:r>
              <a:rPr sz="4000" dirty="0"/>
              <a:t> </a:t>
            </a:r>
            <a:r>
              <a:rPr sz="4000" dirty="0" err="1"/>
              <a:t>staat</a:t>
            </a:r>
            <a:r>
              <a:rPr sz="4000" dirty="0"/>
              <a:t> </a:t>
            </a:r>
            <a:r>
              <a:rPr sz="4000" dirty="0" err="1"/>
              <a:t>voorop</a:t>
            </a:r>
            <a:r>
              <a:rPr sz="4000" dirty="0"/>
              <a:t> in </a:t>
            </a:r>
            <a:r>
              <a:rPr sz="4000" dirty="0" err="1"/>
              <a:t>een</a:t>
            </a:r>
            <a:r>
              <a:rPr sz="4000" dirty="0"/>
              <a:t> dilemma of </a:t>
            </a:r>
            <a:r>
              <a:rPr sz="4000" dirty="0" err="1"/>
              <a:t>spel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7586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👥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gezamenlijk</a:t>
            </a:r>
            <a:r>
              <a:rPr sz="5000" dirty="0"/>
              <a:t> </a:t>
            </a:r>
            <a:r>
              <a:rPr sz="5000" dirty="0" err="1"/>
              <a:t>belang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24328"/>
            <a:ext cx="8229600" cy="3501835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/>
              <a:t>Het </a:t>
            </a:r>
            <a:r>
              <a:rPr sz="4000" dirty="0" err="1"/>
              <a:t>belang</a:t>
            </a:r>
            <a:r>
              <a:rPr sz="4000" dirty="0"/>
              <a:t> </a:t>
            </a:r>
            <a:r>
              <a:rPr sz="4000" dirty="0" err="1"/>
              <a:t>dat</a:t>
            </a:r>
            <a:r>
              <a:rPr sz="4000" dirty="0"/>
              <a:t> </a:t>
            </a:r>
            <a:r>
              <a:rPr sz="4000" dirty="0" err="1"/>
              <a:t>spelers</a:t>
            </a:r>
            <a:r>
              <a:rPr sz="4000" dirty="0"/>
              <a:t> </a:t>
            </a:r>
            <a:r>
              <a:rPr sz="4000" dirty="0" err="1"/>
              <a:t>samen</a:t>
            </a:r>
            <a:r>
              <a:rPr sz="4000" dirty="0"/>
              <a:t> </a:t>
            </a:r>
            <a:r>
              <a:rPr sz="4000" dirty="0" err="1"/>
              <a:t>hebben</a:t>
            </a:r>
            <a:r>
              <a:rPr sz="4000" dirty="0"/>
              <a:t> </a:t>
            </a:r>
            <a:r>
              <a:rPr sz="4000" dirty="0" err="1"/>
              <a:t>bij</a:t>
            </a:r>
            <a:r>
              <a:rPr sz="4000" dirty="0"/>
              <a:t> </a:t>
            </a:r>
            <a:r>
              <a:rPr sz="4000" dirty="0" err="1"/>
              <a:t>een</a:t>
            </a:r>
            <a:r>
              <a:rPr sz="4000" dirty="0"/>
              <a:t> </a:t>
            </a:r>
            <a:r>
              <a:rPr sz="4000" dirty="0" err="1"/>
              <a:t>bepaalde</a:t>
            </a:r>
            <a:r>
              <a:rPr sz="4000" dirty="0"/>
              <a:t> </a:t>
            </a:r>
            <a:r>
              <a:rPr sz="4000" dirty="0" err="1"/>
              <a:t>uitkomst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94242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🤝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Centraal</a:t>
            </a:r>
            <a:r>
              <a:rPr sz="5000" dirty="0"/>
              <a:t> </a:t>
            </a:r>
            <a:r>
              <a:rPr sz="5000" dirty="0" err="1"/>
              <a:t>Akkoord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77440"/>
            <a:ext cx="8229600" cy="3748723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Afspraken</a:t>
            </a:r>
            <a:r>
              <a:rPr sz="4000" dirty="0"/>
              <a:t> over </a:t>
            </a:r>
            <a:r>
              <a:rPr sz="4000" dirty="0" err="1"/>
              <a:t>arbeidsvoorwaarden</a:t>
            </a:r>
            <a:r>
              <a:rPr sz="4000" dirty="0"/>
              <a:t> op </a:t>
            </a:r>
            <a:r>
              <a:rPr sz="4000" dirty="0" err="1"/>
              <a:t>landelijk</a:t>
            </a:r>
            <a:r>
              <a:rPr sz="4000" dirty="0"/>
              <a:t> </a:t>
            </a:r>
            <a:r>
              <a:rPr sz="4000" dirty="0" err="1"/>
              <a:t>niveau</a:t>
            </a:r>
            <a:r>
              <a:rPr sz="4000" dirty="0"/>
              <a:t> </a:t>
            </a:r>
            <a:r>
              <a:rPr sz="4000" dirty="0" err="1"/>
              <a:t>tussen</a:t>
            </a:r>
            <a:r>
              <a:rPr sz="4000" dirty="0"/>
              <a:t> </a:t>
            </a:r>
            <a:r>
              <a:rPr sz="4000" dirty="0" err="1"/>
              <a:t>vakcentrales</a:t>
            </a:r>
            <a:r>
              <a:rPr sz="4000" dirty="0"/>
              <a:t>, </a:t>
            </a:r>
            <a:r>
              <a:rPr sz="4000" dirty="0" err="1"/>
              <a:t>werkgeverscentrales</a:t>
            </a:r>
            <a:r>
              <a:rPr sz="4000" dirty="0"/>
              <a:t> </a:t>
            </a:r>
            <a:r>
              <a:rPr sz="4000" dirty="0" err="1"/>
              <a:t>en</a:t>
            </a:r>
            <a:r>
              <a:rPr sz="4000" dirty="0"/>
              <a:t> de </a:t>
            </a:r>
            <a:r>
              <a:rPr sz="4000" dirty="0" err="1"/>
              <a:t>regering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73618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🧑‍🤝‍🧑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collectief</a:t>
            </a:r>
            <a:r>
              <a:rPr sz="5000" dirty="0"/>
              <a:t> </a:t>
            </a:r>
            <a:r>
              <a:rPr sz="5000" dirty="0" err="1"/>
              <a:t>belang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6312"/>
            <a:ext cx="8229600" cy="3629851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Kiezen</a:t>
            </a:r>
            <a:r>
              <a:rPr sz="4000" dirty="0"/>
              <a:t> </a:t>
            </a:r>
            <a:r>
              <a:rPr sz="4000" dirty="0" err="1"/>
              <a:t>voor</a:t>
            </a:r>
            <a:r>
              <a:rPr sz="4000" dirty="0"/>
              <a:t> het </a:t>
            </a:r>
            <a:r>
              <a:rPr sz="4000" dirty="0" err="1"/>
              <a:t>gezamenlijke</a:t>
            </a:r>
            <a:r>
              <a:rPr sz="4000" dirty="0"/>
              <a:t> </a:t>
            </a:r>
            <a:r>
              <a:rPr sz="4000" dirty="0" err="1"/>
              <a:t>belang</a:t>
            </a:r>
            <a:r>
              <a:rPr sz="4000" dirty="0"/>
              <a:t> om </a:t>
            </a:r>
            <a:r>
              <a:rPr sz="4000" dirty="0" err="1"/>
              <a:t>een</a:t>
            </a:r>
            <a:r>
              <a:rPr sz="4000" dirty="0"/>
              <a:t> </a:t>
            </a:r>
            <a:r>
              <a:rPr sz="4000" dirty="0" err="1"/>
              <a:t>betere</a:t>
            </a:r>
            <a:r>
              <a:rPr sz="4000" dirty="0"/>
              <a:t> </a:t>
            </a:r>
            <a:r>
              <a:rPr sz="4000" dirty="0" err="1"/>
              <a:t>uitkomst</a:t>
            </a:r>
            <a:r>
              <a:rPr sz="4000" dirty="0"/>
              <a:t> </a:t>
            </a:r>
            <a:r>
              <a:rPr sz="4000" dirty="0" err="1"/>
              <a:t>voor</a:t>
            </a:r>
            <a:r>
              <a:rPr sz="4000" dirty="0"/>
              <a:t> </a:t>
            </a:r>
            <a:r>
              <a:rPr sz="4000" dirty="0" err="1"/>
              <a:t>iedereen</a:t>
            </a:r>
            <a:r>
              <a:rPr sz="4000" dirty="0"/>
              <a:t> </a:t>
            </a:r>
            <a:r>
              <a:rPr sz="4000" dirty="0" err="1"/>
              <a:t>te</a:t>
            </a:r>
            <a:r>
              <a:rPr sz="4000" dirty="0"/>
              <a:t> </a:t>
            </a:r>
            <a:r>
              <a:rPr sz="4000" dirty="0" err="1"/>
              <a:t>bereiken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82178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0️⃣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nul‑som‑spel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04872"/>
            <a:ext cx="8229600" cy="3721291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Spel</a:t>
            </a:r>
            <a:r>
              <a:rPr sz="4000" dirty="0"/>
              <a:t> </a:t>
            </a:r>
            <a:r>
              <a:rPr sz="4000" dirty="0" err="1"/>
              <a:t>waarbij</a:t>
            </a:r>
            <a:r>
              <a:rPr sz="4000" dirty="0"/>
              <a:t> de </a:t>
            </a:r>
            <a:r>
              <a:rPr sz="4000" dirty="0" err="1"/>
              <a:t>totale</a:t>
            </a:r>
            <a:r>
              <a:rPr sz="4000" dirty="0"/>
              <a:t> </a:t>
            </a:r>
            <a:r>
              <a:rPr sz="4000" dirty="0" err="1"/>
              <a:t>uitkomst</a:t>
            </a:r>
            <a:r>
              <a:rPr sz="4000" dirty="0"/>
              <a:t> constant is </a:t>
            </a:r>
            <a:r>
              <a:rPr lang="nl-NL" sz="4000" dirty="0"/>
              <a:t>(</a:t>
            </a:r>
            <a:r>
              <a:rPr sz="4000" dirty="0"/>
              <a:t>wat de </a:t>
            </a:r>
            <a:r>
              <a:rPr sz="4000" dirty="0" err="1"/>
              <a:t>één</a:t>
            </a:r>
            <a:r>
              <a:rPr sz="4000" dirty="0"/>
              <a:t> </a:t>
            </a:r>
            <a:r>
              <a:rPr sz="4000" dirty="0" err="1"/>
              <a:t>wint</a:t>
            </a:r>
            <a:r>
              <a:rPr sz="4000" dirty="0"/>
              <a:t>, </a:t>
            </a:r>
            <a:r>
              <a:rPr sz="4000" dirty="0" err="1"/>
              <a:t>verliest</a:t>
            </a:r>
            <a:r>
              <a:rPr sz="4000" dirty="0"/>
              <a:t> de </a:t>
            </a:r>
            <a:r>
              <a:rPr sz="4000" dirty="0" err="1"/>
              <a:t>ander</a:t>
            </a:r>
            <a:r>
              <a:rPr lang="nl-NL" sz="4000" dirty="0"/>
              <a:t>)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01050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➕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niet‑nul‑som‑spel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51176"/>
            <a:ext cx="8229600" cy="3574987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Spel</a:t>
            </a:r>
            <a:r>
              <a:rPr sz="4000" dirty="0"/>
              <a:t> </a:t>
            </a:r>
            <a:r>
              <a:rPr sz="4000" dirty="0" err="1"/>
              <a:t>waarbij</a:t>
            </a:r>
            <a:r>
              <a:rPr sz="4000" dirty="0"/>
              <a:t> door </a:t>
            </a:r>
            <a:r>
              <a:rPr sz="4000" dirty="0" err="1"/>
              <a:t>strategiecombinaties</a:t>
            </a:r>
            <a:r>
              <a:rPr sz="4000" dirty="0"/>
              <a:t> </a:t>
            </a:r>
            <a:r>
              <a:rPr sz="4000" dirty="0" err="1"/>
              <a:t>beide</a:t>
            </a:r>
            <a:r>
              <a:rPr sz="4000" dirty="0"/>
              <a:t> </a:t>
            </a:r>
            <a:r>
              <a:rPr sz="4000" dirty="0" err="1"/>
              <a:t>partijen</a:t>
            </a:r>
            <a:r>
              <a:rPr sz="4000" dirty="0"/>
              <a:t> </a:t>
            </a:r>
            <a:r>
              <a:rPr sz="4000" dirty="0" err="1"/>
              <a:t>beter</a:t>
            </a:r>
            <a:r>
              <a:rPr sz="4000" dirty="0"/>
              <a:t> (of </a:t>
            </a:r>
            <a:r>
              <a:rPr sz="4000" dirty="0" err="1"/>
              <a:t>slechter</a:t>
            </a:r>
            <a:r>
              <a:rPr sz="4000" dirty="0"/>
              <a:t>) </a:t>
            </a:r>
            <a:r>
              <a:rPr sz="4000" dirty="0" err="1"/>
              <a:t>kunnen</a:t>
            </a:r>
            <a:r>
              <a:rPr sz="4000" dirty="0"/>
              <a:t> </a:t>
            </a:r>
            <a:r>
              <a:rPr sz="4000" dirty="0" err="1"/>
              <a:t>uitkomen</a:t>
            </a:r>
            <a:r>
              <a:rPr sz="4000" dirty="0"/>
              <a:t> dan </a:t>
            </a:r>
            <a:r>
              <a:rPr sz="4000" dirty="0" err="1"/>
              <a:t>voorheen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746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🛒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prijzenoorlog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51176"/>
            <a:ext cx="8229600" cy="3574987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/>
              <a:t>Felle </a:t>
            </a:r>
            <a:r>
              <a:rPr sz="4000" dirty="0" err="1"/>
              <a:t>concurrentiestrijd</a:t>
            </a:r>
            <a:r>
              <a:rPr sz="4000" dirty="0"/>
              <a:t> </a:t>
            </a:r>
            <a:r>
              <a:rPr sz="4000" dirty="0" err="1"/>
              <a:t>waarbij</a:t>
            </a:r>
            <a:r>
              <a:rPr sz="4000" dirty="0"/>
              <a:t> </a:t>
            </a:r>
            <a:r>
              <a:rPr sz="4000" dirty="0" err="1"/>
              <a:t>bedrijven</a:t>
            </a:r>
            <a:r>
              <a:rPr sz="4000" dirty="0"/>
              <a:t> </a:t>
            </a:r>
            <a:r>
              <a:rPr sz="4000" dirty="0" err="1"/>
              <a:t>elkaar</a:t>
            </a:r>
            <a:r>
              <a:rPr sz="4000" dirty="0"/>
              <a:t> </a:t>
            </a:r>
            <a:r>
              <a:rPr sz="4000" dirty="0" err="1"/>
              <a:t>bestrijden</a:t>
            </a:r>
            <a:r>
              <a:rPr sz="4000" dirty="0"/>
              <a:t> met </a:t>
            </a:r>
            <a:r>
              <a:rPr sz="4000" dirty="0" err="1"/>
              <a:t>prijsverlagingen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91322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📏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sociale</a:t>
            </a:r>
            <a:r>
              <a:rPr sz="5000" dirty="0"/>
              <a:t> </a:t>
            </a:r>
            <a:r>
              <a:rPr sz="5000" dirty="0" err="1"/>
              <a:t>normen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Ongeschreven</a:t>
            </a:r>
            <a:r>
              <a:rPr sz="4000" dirty="0"/>
              <a:t> regels over hoe je </a:t>
            </a:r>
            <a:r>
              <a:rPr sz="4000" dirty="0" err="1"/>
              <a:t>je</a:t>
            </a:r>
            <a:r>
              <a:rPr sz="4000" dirty="0"/>
              <a:t> </a:t>
            </a:r>
            <a:r>
              <a:rPr sz="4000" dirty="0" err="1"/>
              <a:t>hoort</a:t>
            </a:r>
            <a:r>
              <a:rPr sz="4000" dirty="0"/>
              <a:t> </a:t>
            </a:r>
            <a:r>
              <a:rPr sz="4000" dirty="0" err="1"/>
              <a:t>te</a:t>
            </a:r>
            <a:r>
              <a:rPr sz="4000" dirty="0"/>
              <a:t> </a:t>
            </a:r>
            <a:r>
              <a:rPr sz="4000" dirty="0" err="1"/>
              <a:t>gedragen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26730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✉️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ultimatumspel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67128"/>
            <a:ext cx="8229600" cy="3959035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Spel</a:t>
            </a:r>
            <a:r>
              <a:rPr sz="4000" dirty="0"/>
              <a:t> </a:t>
            </a:r>
            <a:r>
              <a:rPr sz="4000" dirty="0" err="1"/>
              <a:t>waarin</a:t>
            </a:r>
            <a:r>
              <a:rPr sz="4000" dirty="0"/>
              <a:t> </a:t>
            </a:r>
            <a:r>
              <a:rPr sz="4000" dirty="0" err="1"/>
              <a:t>één</a:t>
            </a:r>
            <a:r>
              <a:rPr sz="4000" dirty="0"/>
              <a:t> </a:t>
            </a:r>
            <a:r>
              <a:rPr sz="4000" dirty="0" err="1"/>
              <a:t>partij</a:t>
            </a:r>
            <a:r>
              <a:rPr sz="4000" dirty="0"/>
              <a:t> </a:t>
            </a:r>
            <a:r>
              <a:rPr sz="4000" dirty="0" err="1"/>
              <a:t>een</a:t>
            </a:r>
            <a:r>
              <a:rPr sz="4000" dirty="0"/>
              <a:t> </a:t>
            </a:r>
            <a:r>
              <a:rPr sz="4000" dirty="0" err="1"/>
              <a:t>verdelingsvoorstel</a:t>
            </a:r>
            <a:r>
              <a:rPr sz="4000" dirty="0"/>
              <a:t> </a:t>
            </a:r>
            <a:r>
              <a:rPr sz="4000" dirty="0" err="1"/>
              <a:t>doet</a:t>
            </a:r>
            <a:r>
              <a:rPr sz="4000" dirty="0"/>
              <a:t> </a:t>
            </a:r>
            <a:r>
              <a:rPr sz="4000" dirty="0" err="1"/>
              <a:t>dat</a:t>
            </a:r>
            <a:r>
              <a:rPr sz="4000" dirty="0"/>
              <a:t> de </a:t>
            </a:r>
            <a:r>
              <a:rPr sz="4000" dirty="0" err="1"/>
              <a:t>ander</a:t>
            </a:r>
            <a:r>
              <a:rPr sz="4000" dirty="0"/>
              <a:t> </a:t>
            </a:r>
            <a:r>
              <a:rPr sz="4000" dirty="0" err="1"/>
              <a:t>alleen</a:t>
            </a:r>
            <a:r>
              <a:rPr sz="4000" dirty="0"/>
              <a:t> </a:t>
            </a:r>
            <a:r>
              <a:rPr sz="4000" dirty="0" err="1"/>
              <a:t>kan</a:t>
            </a:r>
            <a:r>
              <a:rPr sz="4000" dirty="0"/>
              <a:t> </a:t>
            </a:r>
            <a:r>
              <a:rPr sz="4000" dirty="0" err="1"/>
              <a:t>aannemen</a:t>
            </a:r>
            <a:r>
              <a:rPr sz="4000" dirty="0"/>
              <a:t> of </a:t>
            </a:r>
            <a:r>
              <a:rPr sz="4000" dirty="0" err="1"/>
              <a:t>weigeren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82178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🌫️ Wat </a:t>
            </a:r>
            <a:r>
              <a:rPr sz="5000" dirty="0" err="1"/>
              <a:t>betekent</a:t>
            </a:r>
            <a:r>
              <a:rPr sz="5000" dirty="0"/>
              <a:t> extern effect?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0864"/>
            <a:ext cx="8229600" cy="3785299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/>
              <a:t>Effect van </a:t>
            </a:r>
            <a:r>
              <a:rPr sz="4000" dirty="0" err="1"/>
              <a:t>productie</a:t>
            </a:r>
            <a:r>
              <a:rPr sz="4000" dirty="0"/>
              <a:t> of </a:t>
            </a:r>
            <a:r>
              <a:rPr sz="4000" dirty="0" err="1"/>
              <a:t>consumptie</a:t>
            </a:r>
            <a:r>
              <a:rPr sz="4000" dirty="0"/>
              <a:t> </a:t>
            </a:r>
            <a:r>
              <a:rPr sz="4000" dirty="0" err="1"/>
              <a:t>dat</a:t>
            </a:r>
            <a:r>
              <a:rPr sz="4000" dirty="0"/>
              <a:t> </a:t>
            </a:r>
            <a:r>
              <a:rPr sz="4000" dirty="0" err="1"/>
              <a:t>niet</a:t>
            </a:r>
            <a:r>
              <a:rPr sz="4000" dirty="0"/>
              <a:t> in de </a:t>
            </a:r>
            <a:r>
              <a:rPr sz="4000" dirty="0" err="1"/>
              <a:t>marktprijs</a:t>
            </a:r>
            <a:r>
              <a:rPr sz="4000" dirty="0"/>
              <a:t> is </a:t>
            </a:r>
            <a:r>
              <a:rPr sz="4000" dirty="0" err="1"/>
              <a:t>verrekend</a:t>
            </a:r>
            <a:r>
              <a:rPr sz="4000" dirty="0"/>
              <a:t> </a:t>
            </a:r>
            <a:r>
              <a:rPr sz="4000" dirty="0" err="1"/>
              <a:t>en</a:t>
            </a:r>
            <a:r>
              <a:rPr sz="4000" dirty="0"/>
              <a:t> </a:t>
            </a:r>
            <a:r>
              <a:rPr sz="4000" dirty="0" err="1"/>
              <a:t>derden</a:t>
            </a:r>
            <a:r>
              <a:rPr sz="4000" dirty="0"/>
              <a:t> </a:t>
            </a:r>
            <a:r>
              <a:rPr sz="4000" dirty="0" err="1"/>
              <a:t>treft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6458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⛔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negatief</a:t>
            </a:r>
            <a:r>
              <a:rPr sz="5000" dirty="0"/>
              <a:t> extern effect?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85416"/>
            <a:ext cx="8229600" cy="3940747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Ongewenst</a:t>
            </a:r>
            <a:r>
              <a:rPr sz="4000" dirty="0"/>
              <a:t> </a:t>
            </a:r>
            <a:r>
              <a:rPr sz="4000" dirty="0" err="1"/>
              <a:t>neveneffect</a:t>
            </a:r>
            <a:r>
              <a:rPr sz="4000" dirty="0"/>
              <a:t> </a:t>
            </a:r>
            <a:r>
              <a:rPr sz="4000" dirty="0" err="1"/>
              <a:t>voor</a:t>
            </a:r>
            <a:r>
              <a:rPr sz="4000" dirty="0"/>
              <a:t> </a:t>
            </a:r>
            <a:r>
              <a:rPr sz="4000" dirty="0" err="1"/>
              <a:t>derden</a:t>
            </a:r>
            <a:r>
              <a:rPr sz="4000" dirty="0"/>
              <a:t>, </a:t>
            </a:r>
            <a:r>
              <a:rPr sz="4000" dirty="0" err="1"/>
              <a:t>zoals</a:t>
            </a:r>
            <a:r>
              <a:rPr sz="4000" dirty="0"/>
              <a:t> </a:t>
            </a:r>
            <a:r>
              <a:rPr sz="4000" dirty="0" err="1"/>
              <a:t>milieuvervuiling</a:t>
            </a:r>
            <a:r>
              <a:rPr sz="4000" dirty="0"/>
              <a:t> of </a:t>
            </a:r>
            <a:r>
              <a:rPr sz="4000" dirty="0" err="1"/>
              <a:t>geluidshinder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01050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✅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positief</a:t>
            </a:r>
            <a:r>
              <a:rPr sz="5000" dirty="0"/>
              <a:t> extern effect?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67712"/>
            <a:ext cx="8229600" cy="3858451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Gunstig</a:t>
            </a:r>
            <a:r>
              <a:rPr sz="4000" dirty="0"/>
              <a:t> </a:t>
            </a:r>
            <a:r>
              <a:rPr sz="4000" dirty="0" err="1"/>
              <a:t>neveneffect</a:t>
            </a:r>
            <a:r>
              <a:rPr sz="4000" dirty="0"/>
              <a:t> </a:t>
            </a:r>
            <a:r>
              <a:rPr sz="4000" dirty="0" err="1"/>
              <a:t>voor</a:t>
            </a:r>
            <a:r>
              <a:rPr sz="4000" dirty="0"/>
              <a:t> </a:t>
            </a:r>
            <a:r>
              <a:rPr sz="4000" dirty="0" err="1"/>
              <a:t>derden</a:t>
            </a:r>
            <a:r>
              <a:rPr sz="4000" dirty="0"/>
              <a:t>, </a:t>
            </a:r>
            <a:r>
              <a:rPr sz="4000" dirty="0" err="1"/>
              <a:t>zoals</a:t>
            </a:r>
            <a:r>
              <a:rPr sz="4000" dirty="0"/>
              <a:t> </a:t>
            </a:r>
            <a:r>
              <a:rPr sz="4000" dirty="0" err="1"/>
              <a:t>kennis</a:t>
            </a:r>
            <a:r>
              <a:rPr sz="4000" dirty="0"/>
              <a:t>‑spillovers of </a:t>
            </a:r>
            <a:r>
              <a:rPr sz="4000" dirty="0" err="1"/>
              <a:t>een</a:t>
            </a:r>
            <a:r>
              <a:rPr sz="4000" dirty="0"/>
              <a:t> </a:t>
            </a:r>
            <a:r>
              <a:rPr sz="4000" dirty="0" err="1"/>
              <a:t>goed</a:t>
            </a:r>
            <a:r>
              <a:rPr sz="4000" dirty="0"/>
              <a:t> </a:t>
            </a:r>
            <a:r>
              <a:rPr sz="4000" dirty="0" err="1"/>
              <a:t>onderhouden</a:t>
            </a:r>
            <a:r>
              <a:rPr sz="4000" dirty="0"/>
              <a:t> </a:t>
            </a:r>
            <a:r>
              <a:rPr sz="4000" dirty="0" err="1"/>
              <a:t>tuin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63890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💸 Wat </a:t>
            </a:r>
            <a:r>
              <a:rPr sz="5000" dirty="0" err="1"/>
              <a:t>betekent</a:t>
            </a:r>
            <a:r>
              <a:rPr sz="5000" dirty="0"/>
              <a:t> externe </a:t>
            </a:r>
            <a:r>
              <a:rPr sz="5000" dirty="0" err="1"/>
              <a:t>kosten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58568"/>
            <a:ext cx="8229600" cy="3867595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/>
              <a:t>Kosten van </a:t>
            </a:r>
            <a:r>
              <a:rPr sz="4000" dirty="0" err="1"/>
              <a:t>negatieve</a:t>
            </a:r>
            <a:r>
              <a:rPr sz="4000" dirty="0"/>
              <a:t> externe </a:t>
            </a:r>
            <a:r>
              <a:rPr sz="4000" dirty="0" err="1"/>
              <a:t>effecten</a:t>
            </a:r>
            <a:r>
              <a:rPr sz="4000" dirty="0"/>
              <a:t> die </a:t>
            </a:r>
            <a:r>
              <a:rPr sz="4000" dirty="0" err="1"/>
              <a:t>niet</a:t>
            </a:r>
            <a:r>
              <a:rPr sz="4000" dirty="0"/>
              <a:t> door de </a:t>
            </a:r>
            <a:r>
              <a:rPr sz="4000" dirty="0" err="1"/>
              <a:t>veroorzaker</a:t>
            </a:r>
            <a:r>
              <a:rPr sz="4000" dirty="0"/>
              <a:t> </a:t>
            </a:r>
            <a:r>
              <a:rPr sz="4000" dirty="0" err="1"/>
              <a:t>worden</a:t>
            </a:r>
            <a:r>
              <a:rPr sz="4000" dirty="0"/>
              <a:t> </a:t>
            </a:r>
            <a:r>
              <a:rPr sz="4000" dirty="0" err="1"/>
              <a:t>betaald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73034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🌍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Europese</a:t>
            </a:r>
            <a:r>
              <a:rPr sz="5000" dirty="0"/>
              <a:t> </a:t>
            </a:r>
            <a:r>
              <a:rPr sz="5000" dirty="0" err="1"/>
              <a:t>Unie</a:t>
            </a:r>
            <a:r>
              <a:rPr sz="5000" dirty="0"/>
              <a:t> (EU)?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6624"/>
            <a:ext cx="8229600" cy="3419539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/>
              <a:t>Een </a:t>
            </a:r>
            <a:r>
              <a:rPr sz="4000" dirty="0" err="1"/>
              <a:t>samenwerkingsverband</a:t>
            </a:r>
            <a:r>
              <a:rPr sz="4000" dirty="0"/>
              <a:t> van </a:t>
            </a:r>
            <a:r>
              <a:rPr lang="nl-NL" sz="4000" dirty="0"/>
              <a:t>(</a:t>
            </a:r>
            <a:r>
              <a:rPr sz="4000" dirty="0"/>
              <a:t>27</a:t>
            </a:r>
            <a:r>
              <a:rPr lang="nl-NL" sz="4000" dirty="0"/>
              <a:t>)</a:t>
            </a:r>
            <a:r>
              <a:rPr sz="4000" dirty="0"/>
              <a:t> </a:t>
            </a:r>
            <a:r>
              <a:rPr sz="4000" dirty="0" err="1"/>
              <a:t>landen</a:t>
            </a:r>
            <a:r>
              <a:rPr sz="4000" dirty="0"/>
              <a:t> in Europa (202</a:t>
            </a:r>
            <a:r>
              <a:rPr lang="nl-NL" sz="4000" dirty="0"/>
              <a:t>5</a:t>
            </a:r>
            <a:r>
              <a:rPr sz="4000" dirty="0"/>
              <a:t>).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45018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💰 Wat </a:t>
            </a:r>
            <a:r>
              <a:rPr sz="5000" dirty="0" err="1"/>
              <a:t>betekent</a:t>
            </a:r>
            <a:r>
              <a:rPr sz="5000" dirty="0"/>
              <a:t> externe </a:t>
            </a:r>
            <a:r>
              <a:rPr sz="5000" dirty="0" err="1"/>
              <a:t>baten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0552"/>
            <a:ext cx="8229600" cy="3995611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/>
              <a:t>Baten/</a:t>
            </a:r>
            <a:r>
              <a:rPr sz="4000" dirty="0" err="1"/>
              <a:t>voordelen</a:t>
            </a:r>
            <a:r>
              <a:rPr sz="4000" dirty="0"/>
              <a:t> van </a:t>
            </a:r>
            <a:r>
              <a:rPr sz="4000" dirty="0" err="1"/>
              <a:t>positieve</a:t>
            </a:r>
            <a:r>
              <a:rPr sz="4000" dirty="0"/>
              <a:t> externe </a:t>
            </a:r>
            <a:r>
              <a:rPr sz="4000" dirty="0" err="1"/>
              <a:t>effecten</a:t>
            </a:r>
            <a:r>
              <a:rPr sz="4000" dirty="0"/>
              <a:t> die </a:t>
            </a:r>
            <a:r>
              <a:rPr sz="4000" dirty="0" err="1"/>
              <a:t>niet</a:t>
            </a:r>
            <a:r>
              <a:rPr sz="4000" dirty="0"/>
              <a:t> door de </a:t>
            </a:r>
            <a:r>
              <a:rPr sz="4000" dirty="0" err="1"/>
              <a:t>veroorzaker</a:t>
            </a:r>
            <a:r>
              <a:rPr sz="4000" dirty="0"/>
              <a:t> </a:t>
            </a:r>
            <a:r>
              <a:rPr sz="4000" dirty="0" err="1"/>
              <a:t>worden</a:t>
            </a:r>
            <a:r>
              <a:rPr sz="4000" dirty="0"/>
              <a:t> </a:t>
            </a:r>
            <a:r>
              <a:rPr sz="4000" dirty="0" err="1"/>
              <a:t>ontvangen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14282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🛠️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internaliseren</a:t>
            </a:r>
            <a:r>
              <a:rPr sz="5000" dirty="0"/>
              <a:t> van externe </a:t>
            </a:r>
            <a:r>
              <a:rPr sz="5000" dirty="0" err="1"/>
              <a:t>effecten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7248"/>
            <a:ext cx="8229600" cy="2998915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/>
              <a:t>Het </a:t>
            </a:r>
            <a:r>
              <a:rPr sz="4000" dirty="0" err="1"/>
              <a:t>meenemen</a:t>
            </a:r>
            <a:r>
              <a:rPr sz="4000" dirty="0"/>
              <a:t> van externe </a:t>
            </a:r>
            <a:r>
              <a:rPr sz="4000" dirty="0" err="1"/>
              <a:t>kosten</a:t>
            </a:r>
            <a:r>
              <a:rPr sz="4000" dirty="0"/>
              <a:t> of </a:t>
            </a:r>
            <a:r>
              <a:rPr sz="4000" dirty="0" err="1"/>
              <a:t>baten</a:t>
            </a:r>
            <a:r>
              <a:rPr sz="4000" dirty="0"/>
              <a:t> in de </a:t>
            </a:r>
            <a:r>
              <a:rPr sz="4000" dirty="0" err="1"/>
              <a:t>prijs</a:t>
            </a:r>
            <a:r>
              <a:rPr sz="4000" dirty="0"/>
              <a:t>, </a:t>
            </a:r>
            <a:r>
              <a:rPr sz="4000" dirty="0" err="1"/>
              <a:t>bijvoorbeeld</a:t>
            </a:r>
            <a:r>
              <a:rPr sz="4000" dirty="0"/>
              <a:t> via </a:t>
            </a:r>
            <a:r>
              <a:rPr sz="4000" dirty="0" err="1"/>
              <a:t>heffingen</a:t>
            </a:r>
            <a:r>
              <a:rPr sz="4000" dirty="0"/>
              <a:t> of subsidies.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09026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🧾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collectieve</a:t>
            </a:r>
            <a:r>
              <a:rPr sz="5000" dirty="0"/>
              <a:t> </a:t>
            </a:r>
            <a:r>
              <a:rPr sz="5000" dirty="0" err="1"/>
              <a:t>dwang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95728"/>
            <a:ext cx="8229600" cy="3730435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Verplichte</a:t>
            </a:r>
            <a:r>
              <a:rPr sz="4000" dirty="0"/>
              <a:t> </a:t>
            </a:r>
            <a:r>
              <a:rPr sz="4000" dirty="0" err="1"/>
              <a:t>maatregelen</a:t>
            </a:r>
            <a:r>
              <a:rPr sz="4000" dirty="0"/>
              <a:t> (</a:t>
            </a:r>
            <a:r>
              <a:rPr sz="4000" dirty="0" err="1"/>
              <a:t>zoals</a:t>
            </a:r>
            <a:r>
              <a:rPr sz="4000" dirty="0"/>
              <a:t> </a:t>
            </a:r>
            <a:r>
              <a:rPr sz="4000" dirty="0" err="1"/>
              <a:t>belastingen</a:t>
            </a:r>
            <a:r>
              <a:rPr sz="4000" dirty="0"/>
              <a:t>, regels) om </a:t>
            </a:r>
            <a:r>
              <a:rPr sz="4000" dirty="0" err="1"/>
              <a:t>marktfalen</a:t>
            </a:r>
            <a:r>
              <a:rPr sz="4000" dirty="0"/>
              <a:t> of externe </a:t>
            </a:r>
            <a:r>
              <a:rPr sz="4000" dirty="0" err="1"/>
              <a:t>effecten</a:t>
            </a:r>
            <a:r>
              <a:rPr sz="4000" dirty="0"/>
              <a:t> </a:t>
            </a:r>
            <a:r>
              <a:rPr sz="4000" dirty="0" err="1"/>
              <a:t>te</a:t>
            </a:r>
            <a:r>
              <a:rPr sz="4000" dirty="0"/>
              <a:t> </a:t>
            </a:r>
            <a:r>
              <a:rPr sz="4000" dirty="0" err="1"/>
              <a:t>corrigeren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33154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🏞️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collectieve</a:t>
            </a:r>
            <a:r>
              <a:rPr sz="5000" dirty="0"/>
              <a:t> </a:t>
            </a:r>
            <a:r>
              <a:rPr sz="5000" dirty="0" err="1"/>
              <a:t>goederen</a:t>
            </a:r>
            <a:r>
              <a:rPr sz="5000" dirty="0"/>
              <a:t> (</a:t>
            </a:r>
            <a:r>
              <a:rPr sz="5000" dirty="0" err="1"/>
              <a:t>publieke</a:t>
            </a:r>
            <a:r>
              <a:rPr sz="5000" dirty="0"/>
              <a:t> </a:t>
            </a:r>
            <a:r>
              <a:rPr sz="5000" dirty="0" err="1"/>
              <a:t>goederen</a:t>
            </a:r>
            <a:r>
              <a:rPr sz="5000" dirty="0"/>
              <a:t>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27832"/>
            <a:ext cx="8229600" cy="2898331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lang="nl-NL" sz="4000" dirty="0"/>
              <a:t>Goederen die niet‑</a:t>
            </a:r>
            <a:r>
              <a:rPr lang="nl-NL" sz="4000" dirty="0" err="1"/>
              <a:t>uitsluitbaar</a:t>
            </a:r>
            <a:r>
              <a:rPr lang="nl-NL" sz="4000" dirty="0"/>
              <a:t> en niet‑rivaliserend zijn; je kunt niet of moeilijk niet‑betalers uitsluiten.</a:t>
            </a:r>
            <a:endParaRPr sz="4000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63306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🏛️ Wat </a:t>
            </a:r>
            <a:r>
              <a:rPr sz="5000" dirty="0" err="1"/>
              <a:t>betekent</a:t>
            </a:r>
            <a:r>
              <a:rPr sz="5000" dirty="0"/>
              <a:t> quasi‑</a:t>
            </a:r>
            <a:r>
              <a:rPr sz="5000" dirty="0" err="1"/>
              <a:t>collectieve</a:t>
            </a:r>
            <a:r>
              <a:rPr sz="5000" dirty="0"/>
              <a:t> </a:t>
            </a:r>
            <a:r>
              <a:rPr sz="5000" dirty="0" err="1"/>
              <a:t>goederen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32888"/>
            <a:ext cx="8229600" cy="3593275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Goederen</a:t>
            </a:r>
            <a:r>
              <a:rPr sz="4000" dirty="0"/>
              <a:t> die door de </a:t>
            </a:r>
            <a:r>
              <a:rPr sz="4000" dirty="0" err="1"/>
              <a:t>overheid</a:t>
            </a:r>
            <a:r>
              <a:rPr sz="4000" dirty="0"/>
              <a:t> </a:t>
            </a:r>
            <a:r>
              <a:rPr sz="4000" dirty="0" err="1"/>
              <a:t>worden</a:t>
            </a:r>
            <a:r>
              <a:rPr sz="4000" dirty="0"/>
              <a:t> </a:t>
            </a:r>
            <a:r>
              <a:rPr sz="4000" dirty="0" err="1"/>
              <a:t>geleverd</a:t>
            </a:r>
            <a:r>
              <a:rPr sz="4000" dirty="0"/>
              <a:t> of </a:t>
            </a:r>
            <a:r>
              <a:rPr sz="4000" dirty="0" err="1"/>
              <a:t>gefinancierd</a:t>
            </a:r>
            <a:r>
              <a:rPr sz="4000" dirty="0"/>
              <a:t>, maar </a:t>
            </a:r>
            <a:r>
              <a:rPr sz="4000" dirty="0" err="1"/>
              <a:t>wel</a:t>
            </a:r>
            <a:r>
              <a:rPr sz="4000" dirty="0"/>
              <a:t> (</a:t>
            </a:r>
            <a:r>
              <a:rPr sz="4000" dirty="0" err="1"/>
              <a:t>enigszins</a:t>
            </a:r>
            <a:r>
              <a:rPr sz="4000" dirty="0"/>
              <a:t>) </a:t>
            </a:r>
            <a:r>
              <a:rPr sz="4000" dirty="0" err="1"/>
              <a:t>uitsluitbaar</a:t>
            </a:r>
            <a:r>
              <a:rPr sz="4000" dirty="0"/>
              <a:t> of </a:t>
            </a:r>
            <a:r>
              <a:rPr sz="4000" dirty="0" err="1"/>
              <a:t>rivaliserend</a:t>
            </a:r>
            <a:r>
              <a:rPr sz="4000" dirty="0"/>
              <a:t> </a:t>
            </a:r>
            <a:r>
              <a:rPr sz="4000" dirty="0" err="1"/>
              <a:t>kunnen</a:t>
            </a:r>
            <a:r>
              <a:rPr sz="4000" dirty="0"/>
              <a:t> </a:t>
            </a:r>
            <a:r>
              <a:rPr sz="4000" dirty="0" err="1"/>
              <a:t>zijn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67394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🛍️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individuele</a:t>
            </a:r>
            <a:r>
              <a:rPr sz="5000" dirty="0"/>
              <a:t> </a:t>
            </a:r>
            <a:r>
              <a:rPr sz="5000" dirty="0" err="1"/>
              <a:t>goederen</a:t>
            </a:r>
            <a:r>
              <a:rPr sz="5000" dirty="0"/>
              <a:t> (</a:t>
            </a:r>
            <a:r>
              <a:rPr sz="5000" dirty="0" err="1"/>
              <a:t>particuliere</a:t>
            </a:r>
            <a:r>
              <a:rPr sz="5000" dirty="0"/>
              <a:t> </a:t>
            </a:r>
            <a:r>
              <a:rPr sz="5000" dirty="0" err="1"/>
              <a:t>goederen</a:t>
            </a:r>
            <a:r>
              <a:rPr sz="5000" dirty="0"/>
              <a:t>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6352"/>
            <a:ext cx="8229600" cy="3309811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Goederen</a:t>
            </a:r>
            <a:r>
              <a:rPr sz="4000" dirty="0"/>
              <a:t> die </a:t>
            </a:r>
            <a:r>
              <a:rPr sz="4000" dirty="0" err="1"/>
              <a:t>zowel</a:t>
            </a:r>
            <a:r>
              <a:rPr sz="4000" dirty="0"/>
              <a:t> </a:t>
            </a:r>
            <a:r>
              <a:rPr sz="4000" dirty="0" err="1"/>
              <a:t>uitsluitbaar</a:t>
            </a:r>
            <a:r>
              <a:rPr sz="4000" dirty="0"/>
              <a:t> </a:t>
            </a:r>
            <a:r>
              <a:rPr sz="4000" dirty="0" err="1"/>
              <a:t>als</a:t>
            </a:r>
            <a:r>
              <a:rPr sz="4000" dirty="0"/>
              <a:t> </a:t>
            </a:r>
            <a:r>
              <a:rPr sz="4000" dirty="0" err="1"/>
              <a:t>rivaliserend</a:t>
            </a:r>
            <a:r>
              <a:rPr sz="4000" dirty="0"/>
              <a:t> </a:t>
            </a:r>
            <a:r>
              <a:rPr sz="4000" dirty="0" err="1"/>
              <a:t>zijn</a:t>
            </a:r>
            <a:r>
              <a:rPr sz="4000" dirty="0"/>
              <a:t> </a:t>
            </a:r>
            <a:r>
              <a:rPr sz="4000" dirty="0" err="1"/>
              <a:t>en</a:t>
            </a:r>
            <a:r>
              <a:rPr sz="4000" dirty="0"/>
              <a:t> </a:t>
            </a:r>
            <a:r>
              <a:rPr sz="4000" dirty="0" err="1"/>
              <a:t>individueel</a:t>
            </a:r>
            <a:r>
              <a:rPr sz="4000" dirty="0"/>
              <a:t> </a:t>
            </a:r>
            <a:r>
              <a:rPr sz="4000" dirty="0" err="1"/>
              <a:t>worden</a:t>
            </a:r>
            <a:r>
              <a:rPr sz="4000" dirty="0"/>
              <a:t> </a:t>
            </a:r>
            <a:r>
              <a:rPr sz="4000" dirty="0" err="1"/>
              <a:t>geconsumeerd</a:t>
            </a:r>
            <a:r>
              <a:rPr sz="4000" dirty="0"/>
              <a:t> of </a:t>
            </a:r>
            <a:r>
              <a:rPr sz="4000" dirty="0" err="1"/>
              <a:t>aangeschaft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7042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🚪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uitsluitbaarheid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1136"/>
            <a:ext cx="8229600" cy="3895027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/>
              <a:t>De </a:t>
            </a:r>
            <a:r>
              <a:rPr sz="4000" dirty="0" err="1"/>
              <a:t>mogelijkheid</a:t>
            </a:r>
            <a:r>
              <a:rPr sz="4000" dirty="0"/>
              <a:t> om </a:t>
            </a:r>
            <a:r>
              <a:rPr sz="4000" dirty="0" err="1"/>
              <a:t>niet‑betalers</a:t>
            </a:r>
            <a:r>
              <a:rPr sz="4000" dirty="0"/>
              <a:t> van het </a:t>
            </a:r>
            <a:r>
              <a:rPr sz="4000" dirty="0" err="1"/>
              <a:t>gebruik</a:t>
            </a:r>
            <a:r>
              <a:rPr sz="4000" dirty="0"/>
              <a:t> van </a:t>
            </a:r>
            <a:r>
              <a:rPr sz="4000" dirty="0" err="1"/>
              <a:t>een</a:t>
            </a:r>
            <a:r>
              <a:rPr sz="4000" dirty="0"/>
              <a:t> </a:t>
            </a:r>
            <a:r>
              <a:rPr sz="4000" dirty="0" err="1"/>
              <a:t>goed</a:t>
            </a:r>
            <a:r>
              <a:rPr sz="4000" dirty="0"/>
              <a:t> </a:t>
            </a:r>
            <a:r>
              <a:rPr sz="4000" dirty="0" err="1"/>
              <a:t>uit</a:t>
            </a:r>
            <a:r>
              <a:rPr sz="4000" dirty="0"/>
              <a:t> </a:t>
            </a:r>
            <a:r>
              <a:rPr sz="4000" dirty="0" err="1"/>
              <a:t>te</a:t>
            </a:r>
            <a:r>
              <a:rPr sz="4000" dirty="0"/>
              <a:t> </a:t>
            </a:r>
            <a:r>
              <a:rPr sz="4000" dirty="0" err="1"/>
              <a:t>sluiten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46186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⚔️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rivaliteit</a:t>
            </a:r>
            <a:r>
              <a:rPr sz="5000" dirty="0"/>
              <a:t> (in </a:t>
            </a:r>
            <a:r>
              <a:rPr sz="5000" dirty="0" err="1"/>
              <a:t>gebruik</a:t>
            </a:r>
            <a:r>
              <a:rPr sz="5000" dirty="0"/>
              <a:t>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21992"/>
            <a:ext cx="8229600" cy="3904171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/>
              <a:t>Het </a:t>
            </a:r>
            <a:r>
              <a:rPr sz="4000" dirty="0" err="1"/>
              <a:t>gebruik</a:t>
            </a:r>
            <a:r>
              <a:rPr sz="4000" dirty="0"/>
              <a:t> door de </a:t>
            </a:r>
            <a:r>
              <a:rPr sz="4000" dirty="0" err="1"/>
              <a:t>één</a:t>
            </a:r>
            <a:r>
              <a:rPr sz="4000" dirty="0"/>
              <a:t> </a:t>
            </a:r>
            <a:r>
              <a:rPr sz="4000" dirty="0" err="1"/>
              <a:t>verkleint</a:t>
            </a:r>
            <a:r>
              <a:rPr sz="4000" dirty="0"/>
              <a:t> de </a:t>
            </a:r>
            <a:r>
              <a:rPr sz="4000" dirty="0" err="1"/>
              <a:t>mogelijkheid</a:t>
            </a:r>
            <a:r>
              <a:rPr sz="4000" dirty="0"/>
              <a:t> </a:t>
            </a:r>
            <a:r>
              <a:rPr sz="4000" dirty="0" err="1"/>
              <a:t>voor</a:t>
            </a:r>
            <a:r>
              <a:rPr sz="4000" dirty="0"/>
              <a:t> </a:t>
            </a:r>
            <a:r>
              <a:rPr sz="4000" dirty="0" err="1"/>
              <a:t>een</a:t>
            </a:r>
            <a:r>
              <a:rPr sz="4000" dirty="0"/>
              <a:t> </a:t>
            </a:r>
            <a:r>
              <a:rPr sz="4000" dirty="0" err="1"/>
              <a:t>ander</a:t>
            </a:r>
            <a:r>
              <a:rPr sz="4000" dirty="0"/>
              <a:t> om </a:t>
            </a:r>
            <a:r>
              <a:rPr sz="4000" dirty="0" err="1"/>
              <a:t>hetzelfde</a:t>
            </a:r>
            <a:r>
              <a:rPr sz="4000" dirty="0"/>
              <a:t> </a:t>
            </a:r>
            <a:r>
              <a:rPr sz="4000" dirty="0" err="1"/>
              <a:t>goed</a:t>
            </a:r>
            <a:r>
              <a:rPr sz="4000" dirty="0"/>
              <a:t> </a:t>
            </a:r>
            <a:r>
              <a:rPr sz="4000" dirty="0" err="1"/>
              <a:t>te</a:t>
            </a:r>
            <a:r>
              <a:rPr sz="4000" dirty="0"/>
              <a:t> </a:t>
            </a:r>
            <a:r>
              <a:rPr sz="4000" dirty="0" err="1"/>
              <a:t>gebruiken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76538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🛺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meeliftgedrag</a:t>
            </a:r>
            <a:r>
              <a:rPr sz="5000" dirty="0"/>
              <a:t> (free‑</a:t>
            </a:r>
            <a:r>
              <a:rPr sz="5000" dirty="0" err="1"/>
              <a:t>ridergedrag</a:t>
            </a:r>
            <a:r>
              <a:rPr sz="5000" dirty="0"/>
              <a:t>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99816"/>
            <a:ext cx="8229600" cy="3026347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Meeliften</a:t>
            </a:r>
            <a:r>
              <a:rPr sz="4000" dirty="0"/>
              <a:t> op </a:t>
            </a:r>
            <a:r>
              <a:rPr sz="4000" dirty="0" err="1"/>
              <a:t>andermans</a:t>
            </a:r>
            <a:r>
              <a:rPr sz="4000" dirty="0"/>
              <a:t> </a:t>
            </a:r>
            <a:r>
              <a:rPr sz="4000" dirty="0" err="1"/>
              <a:t>betaling</a:t>
            </a:r>
            <a:r>
              <a:rPr sz="4000" dirty="0"/>
              <a:t> of </a:t>
            </a:r>
            <a:r>
              <a:rPr sz="4000" dirty="0" err="1"/>
              <a:t>inspanning</a:t>
            </a:r>
            <a:r>
              <a:rPr sz="4000" dirty="0"/>
              <a:t> </a:t>
            </a:r>
            <a:r>
              <a:rPr sz="4000" dirty="0" err="1"/>
              <a:t>zonder</a:t>
            </a:r>
            <a:r>
              <a:rPr sz="4000" dirty="0"/>
              <a:t> </a:t>
            </a:r>
            <a:r>
              <a:rPr sz="4000" dirty="0" err="1"/>
              <a:t>zelf</a:t>
            </a:r>
            <a:r>
              <a:rPr sz="4000" dirty="0"/>
              <a:t> </a:t>
            </a:r>
            <a:r>
              <a:rPr sz="4000" dirty="0" err="1"/>
              <a:t>bij</a:t>
            </a:r>
            <a:r>
              <a:rPr sz="4000" dirty="0"/>
              <a:t> </a:t>
            </a:r>
            <a:r>
              <a:rPr sz="4000" dirty="0" err="1"/>
              <a:t>te</a:t>
            </a:r>
            <a:r>
              <a:rPr sz="4000" dirty="0"/>
              <a:t> </a:t>
            </a:r>
            <a:r>
              <a:rPr sz="4000" dirty="0" err="1"/>
              <a:t>dragen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746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✍️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individuele</a:t>
            </a:r>
            <a:r>
              <a:rPr sz="5000" dirty="0"/>
              <a:t> </a:t>
            </a:r>
            <a:r>
              <a:rPr sz="5000" dirty="0" err="1"/>
              <a:t>arbeidsovereenkomst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/>
              <a:t>Een </a:t>
            </a:r>
            <a:r>
              <a:rPr sz="4000" dirty="0" err="1"/>
              <a:t>arbeidsovereenkomst</a:t>
            </a:r>
            <a:r>
              <a:rPr sz="4000" dirty="0"/>
              <a:t> </a:t>
            </a:r>
            <a:r>
              <a:rPr sz="4000" dirty="0" err="1"/>
              <a:t>tussen</a:t>
            </a:r>
            <a:r>
              <a:rPr sz="4000" dirty="0"/>
              <a:t> </a:t>
            </a:r>
            <a:r>
              <a:rPr sz="4000" dirty="0" err="1"/>
              <a:t>één</a:t>
            </a:r>
            <a:r>
              <a:rPr sz="4000" dirty="0"/>
              <a:t> </a:t>
            </a:r>
            <a:r>
              <a:rPr sz="4000" dirty="0" err="1"/>
              <a:t>werknemer</a:t>
            </a:r>
            <a:r>
              <a:rPr sz="4000" dirty="0"/>
              <a:t> </a:t>
            </a:r>
            <a:r>
              <a:rPr sz="4000" dirty="0" err="1"/>
              <a:t>en</a:t>
            </a:r>
            <a:r>
              <a:rPr sz="4000" dirty="0"/>
              <a:t> </a:t>
            </a:r>
            <a:r>
              <a:rPr sz="4000" dirty="0" err="1"/>
              <a:t>één</a:t>
            </a:r>
            <a:r>
              <a:rPr sz="4000" dirty="0"/>
              <a:t> </a:t>
            </a:r>
            <a:r>
              <a:rPr sz="4000" dirty="0" err="1"/>
              <a:t>werkgever</a:t>
            </a:r>
            <a:r>
              <a:rPr sz="4000" dirty="0"/>
              <a:t> over </a:t>
            </a:r>
            <a:r>
              <a:rPr sz="4000" dirty="0" err="1"/>
              <a:t>arbeidsvoorwaarden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13114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♻️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maatschappelijk</a:t>
            </a:r>
            <a:r>
              <a:rPr sz="5000" dirty="0"/>
              <a:t> </a:t>
            </a:r>
            <a:r>
              <a:rPr sz="5000" dirty="0" err="1"/>
              <a:t>verantwoord</a:t>
            </a:r>
            <a:r>
              <a:rPr sz="5000" dirty="0"/>
              <a:t> </a:t>
            </a:r>
            <a:r>
              <a:rPr sz="5000" dirty="0" err="1"/>
              <a:t>ondernemen</a:t>
            </a:r>
            <a:r>
              <a:rPr sz="5000" dirty="0"/>
              <a:t> (MVO)?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90088"/>
            <a:ext cx="8229600" cy="3136075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Bedrijven</a:t>
            </a:r>
            <a:r>
              <a:rPr sz="4000" dirty="0"/>
              <a:t> </a:t>
            </a:r>
            <a:r>
              <a:rPr sz="4000" dirty="0" err="1"/>
              <a:t>streven</a:t>
            </a:r>
            <a:r>
              <a:rPr sz="4000" dirty="0"/>
              <a:t> </a:t>
            </a:r>
            <a:r>
              <a:rPr sz="4000" dirty="0" err="1"/>
              <a:t>naast</a:t>
            </a:r>
            <a:r>
              <a:rPr sz="4000" dirty="0"/>
              <a:t> </a:t>
            </a:r>
            <a:r>
              <a:rPr sz="4000" dirty="0" err="1"/>
              <a:t>winst</a:t>
            </a:r>
            <a:r>
              <a:rPr sz="4000" dirty="0"/>
              <a:t> </a:t>
            </a:r>
            <a:r>
              <a:rPr sz="4000" dirty="0" err="1"/>
              <a:t>ook</a:t>
            </a:r>
            <a:r>
              <a:rPr sz="4000" dirty="0"/>
              <a:t> </a:t>
            </a:r>
            <a:r>
              <a:rPr sz="4000" dirty="0" err="1"/>
              <a:t>naar</a:t>
            </a:r>
            <a:r>
              <a:rPr sz="4000" dirty="0"/>
              <a:t> </a:t>
            </a:r>
            <a:r>
              <a:rPr sz="4000" dirty="0" err="1"/>
              <a:t>zorg</a:t>
            </a:r>
            <a:r>
              <a:rPr sz="4000" dirty="0"/>
              <a:t> </a:t>
            </a:r>
            <a:r>
              <a:rPr sz="4000" dirty="0" err="1"/>
              <a:t>voor</a:t>
            </a:r>
            <a:r>
              <a:rPr sz="4000" dirty="0"/>
              <a:t> milieu (planet) </a:t>
            </a:r>
            <a:r>
              <a:rPr sz="4000" dirty="0" err="1"/>
              <a:t>en</a:t>
            </a:r>
            <a:r>
              <a:rPr sz="4000" dirty="0"/>
              <a:t> </a:t>
            </a:r>
            <a:r>
              <a:rPr sz="4000" dirty="0" err="1"/>
              <a:t>mensen</a:t>
            </a:r>
            <a:r>
              <a:rPr sz="4000" dirty="0"/>
              <a:t> (people) </a:t>
            </a:r>
            <a:r>
              <a:rPr sz="4000" dirty="0" err="1"/>
              <a:t>en</a:t>
            </a:r>
            <a:r>
              <a:rPr sz="4000" dirty="0"/>
              <a:t> </a:t>
            </a:r>
            <a:r>
              <a:rPr sz="4000" dirty="0" err="1"/>
              <a:t>nemen</a:t>
            </a:r>
            <a:r>
              <a:rPr sz="4000" dirty="0"/>
              <a:t> </a:t>
            </a:r>
            <a:r>
              <a:rPr sz="4000" dirty="0" err="1"/>
              <a:t>dit</a:t>
            </a:r>
            <a:r>
              <a:rPr sz="4000" dirty="0"/>
              <a:t> mee in </a:t>
            </a:r>
            <a:r>
              <a:rPr sz="4000" dirty="0" err="1"/>
              <a:t>beslissingen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31402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📝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cao</a:t>
            </a:r>
            <a:r>
              <a:rPr sz="5000" dirty="0"/>
              <a:t> (</a:t>
            </a:r>
            <a:r>
              <a:rPr sz="5000" dirty="0" err="1"/>
              <a:t>collectieve</a:t>
            </a:r>
            <a:r>
              <a:rPr sz="5000" dirty="0"/>
              <a:t> </a:t>
            </a:r>
            <a:r>
              <a:rPr sz="5000" dirty="0" err="1"/>
              <a:t>arbeidsovereenkomst</a:t>
            </a:r>
            <a:r>
              <a:rPr sz="5000" dirty="0"/>
              <a:t>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18104"/>
            <a:ext cx="8229600" cy="3008059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Afspraken</a:t>
            </a:r>
            <a:r>
              <a:rPr sz="4000" dirty="0"/>
              <a:t> over </a:t>
            </a:r>
            <a:r>
              <a:rPr sz="4000" dirty="0" err="1"/>
              <a:t>arbeidsvoorwaarden</a:t>
            </a:r>
            <a:r>
              <a:rPr sz="4000" dirty="0"/>
              <a:t> die </a:t>
            </a:r>
            <a:r>
              <a:rPr sz="4000" dirty="0" err="1"/>
              <a:t>collectief</a:t>
            </a:r>
            <a:r>
              <a:rPr sz="4000" dirty="0"/>
              <a:t> </a:t>
            </a:r>
            <a:r>
              <a:rPr sz="4000" dirty="0" err="1"/>
              <a:t>zijn</a:t>
            </a:r>
            <a:r>
              <a:rPr sz="4000" dirty="0"/>
              <a:t> </a:t>
            </a:r>
            <a:r>
              <a:rPr sz="4000" dirty="0" err="1"/>
              <a:t>gemaakt</a:t>
            </a:r>
            <a:r>
              <a:rPr sz="4000" dirty="0"/>
              <a:t> door </a:t>
            </a:r>
            <a:r>
              <a:rPr sz="4000" dirty="0" err="1"/>
              <a:t>werkgevers</a:t>
            </a:r>
            <a:r>
              <a:rPr sz="4000" dirty="0"/>
              <a:t>(</a:t>
            </a:r>
            <a:r>
              <a:rPr sz="4000" dirty="0" err="1"/>
              <a:t>organisaties</a:t>
            </a:r>
            <a:r>
              <a:rPr sz="4000" dirty="0"/>
              <a:t>) </a:t>
            </a:r>
            <a:r>
              <a:rPr sz="4000" dirty="0" err="1"/>
              <a:t>en</a:t>
            </a:r>
            <a:r>
              <a:rPr sz="4000" dirty="0"/>
              <a:t> </a:t>
            </a:r>
            <a:r>
              <a:rPr sz="4000" dirty="0" err="1"/>
              <a:t>vakbonden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💼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primaire</a:t>
            </a:r>
            <a:r>
              <a:rPr sz="5000" dirty="0"/>
              <a:t> </a:t>
            </a:r>
            <a:r>
              <a:rPr sz="5000" dirty="0" err="1"/>
              <a:t>arbeidsvoorwaarden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61488"/>
            <a:ext cx="8229600" cy="3364675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/>
              <a:t>De </a:t>
            </a:r>
            <a:r>
              <a:rPr sz="4000" dirty="0" err="1"/>
              <a:t>kernvoorwaarden</a:t>
            </a:r>
            <a:r>
              <a:rPr sz="4000" dirty="0"/>
              <a:t> van </a:t>
            </a:r>
            <a:r>
              <a:rPr sz="4000" dirty="0" err="1"/>
              <a:t>arbeid</a:t>
            </a:r>
            <a:r>
              <a:rPr sz="4000" dirty="0"/>
              <a:t>, </a:t>
            </a:r>
            <a:r>
              <a:rPr sz="4000" dirty="0" err="1"/>
              <a:t>zoals</a:t>
            </a:r>
            <a:r>
              <a:rPr sz="4000" dirty="0"/>
              <a:t> loon </a:t>
            </a:r>
            <a:r>
              <a:rPr sz="4000" dirty="0" err="1"/>
              <a:t>en</a:t>
            </a:r>
            <a:r>
              <a:rPr sz="4000" dirty="0"/>
              <a:t> </a:t>
            </a:r>
            <a:r>
              <a:rPr sz="4000" dirty="0" err="1"/>
              <a:t>werktijd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2450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🎁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secundaire</a:t>
            </a:r>
            <a:r>
              <a:rPr sz="5000" dirty="0"/>
              <a:t> </a:t>
            </a:r>
            <a:r>
              <a:rPr sz="5000" dirty="0" err="1"/>
              <a:t>arbeidsvoorwaarden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3160"/>
            <a:ext cx="8229600" cy="3703003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Aanvullende</a:t>
            </a:r>
            <a:r>
              <a:rPr sz="4000" dirty="0"/>
              <a:t> </a:t>
            </a:r>
            <a:r>
              <a:rPr sz="4000" dirty="0" err="1"/>
              <a:t>voorwaarden</a:t>
            </a:r>
            <a:r>
              <a:rPr sz="4000" dirty="0"/>
              <a:t> </a:t>
            </a:r>
            <a:r>
              <a:rPr sz="4000" dirty="0" err="1"/>
              <a:t>zoals</a:t>
            </a:r>
            <a:r>
              <a:rPr sz="4000" dirty="0"/>
              <a:t> </a:t>
            </a:r>
            <a:r>
              <a:rPr sz="4000" dirty="0" err="1"/>
              <a:t>verlofregelingen</a:t>
            </a:r>
            <a:r>
              <a:rPr sz="4000" dirty="0"/>
              <a:t>, </a:t>
            </a:r>
            <a:r>
              <a:rPr sz="4000" dirty="0" err="1"/>
              <a:t>pensioenregelingen</a:t>
            </a:r>
            <a:r>
              <a:rPr sz="4000" dirty="0"/>
              <a:t> of </a:t>
            </a:r>
            <a:r>
              <a:rPr sz="4000" dirty="0" err="1"/>
              <a:t>opleidingsmogelijkheden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1594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🏭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bedrijfstak‑cao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51176"/>
            <a:ext cx="8229600" cy="3574987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/>
              <a:t>Cao die </a:t>
            </a:r>
            <a:r>
              <a:rPr sz="4000" dirty="0" err="1"/>
              <a:t>geldt</a:t>
            </a:r>
            <a:r>
              <a:rPr sz="4000" dirty="0"/>
              <a:t> </a:t>
            </a:r>
            <a:r>
              <a:rPr sz="4000" dirty="0" err="1"/>
              <a:t>voor</a:t>
            </a:r>
            <a:r>
              <a:rPr sz="4000" dirty="0"/>
              <a:t> alle </a:t>
            </a:r>
            <a:r>
              <a:rPr sz="4000" dirty="0" err="1"/>
              <a:t>werknemers</a:t>
            </a:r>
            <a:r>
              <a:rPr sz="4000" dirty="0"/>
              <a:t> </a:t>
            </a:r>
            <a:r>
              <a:rPr sz="4000" dirty="0" err="1"/>
              <a:t>en</a:t>
            </a:r>
            <a:r>
              <a:rPr sz="4000" dirty="0"/>
              <a:t> </a:t>
            </a:r>
            <a:r>
              <a:rPr sz="4000" dirty="0" err="1"/>
              <a:t>werkgevers</a:t>
            </a:r>
            <a:r>
              <a:rPr sz="4000" dirty="0"/>
              <a:t> </a:t>
            </a:r>
            <a:r>
              <a:rPr sz="4000" dirty="0" err="1"/>
              <a:t>binnen</a:t>
            </a:r>
            <a:r>
              <a:rPr sz="4000" dirty="0"/>
              <a:t> </a:t>
            </a:r>
            <a:r>
              <a:rPr sz="4000" dirty="0" err="1"/>
              <a:t>een</a:t>
            </a:r>
            <a:r>
              <a:rPr sz="4000" dirty="0"/>
              <a:t> hele </a:t>
            </a:r>
            <a:r>
              <a:rPr sz="4000" dirty="0" err="1"/>
              <a:t>bedrijfstak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5602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🏢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ondernemings‑cao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99232"/>
            <a:ext cx="8229600" cy="3126931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/>
              <a:t>Cao die </a:t>
            </a:r>
            <a:r>
              <a:rPr sz="4000" dirty="0" err="1"/>
              <a:t>geldt</a:t>
            </a:r>
            <a:r>
              <a:rPr sz="4000" dirty="0"/>
              <a:t> </a:t>
            </a:r>
            <a:r>
              <a:rPr sz="4000" dirty="0" err="1"/>
              <a:t>binnen</a:t>
            </a:r>
            <a:r>
              <a:rPr sz="4000" dirty="0"/>
              <a:t> </a:t>
            </a:r>
            <a:r>
              <a:rPr sz="4000" dirty="0" err="1"/>
              <a:t>één</a:t>
            </a:r>
            <a:r>
              <a:rPr sz="4000" dirty="0"/>
              <a:t> </a:t>
            </a:r>
            <a:r>
              <a:rPr sz="4000" dirty="0" err="1"/>
              <a:t>onderneming</a:t>
            </a:r>
            <a:r>
              <a:rPr sz="4000" dirty="0"/>
              <a:t> of concern.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5058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🔄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circulaire</a:t>
            </a:r>
            <a:r>
              <a:rPr sz="5000" dirty="0"/>
              <a:t> </a:t>
            </a:r>
            <a:r>
              <a:rPr sz="5000" dirty="0" err="1"/>
              <a:t>economie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51176"/>
            <a:ext cx="8229600" cy="3574987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/>
              <a:t>Een </a:t>
            </a:r>
            <a:r>
              <a:rPr sz="4000" dirty="0" err="1"/>
              <a:t>economie</a:t>
            </a:r>
            <a:r>
              <a:rPr sz="4000" dirty="0"/>
              <a:t> </a:t>
            </a:r>
            <a:r>
              <a:rPr sz="4000" dirty="0" err="1"/>
              <a:t>waarin</a:t>
            </a:r>
            <a:r>
              <a:rPr sz="4000" dirty="0"/>
              <a:t> </a:t>
            </a:r>
            <a:r>
              <a:rPr sz="4000" dirty="0" err="1"/>
              <a:t>producten</a:t>
            </a:r>
            <a:r>
              <a:rPr sz="4000" dirty="0"/>
              <a:t> </a:t>
            </a:r>
            <a:r>
              <a:rPr sz="4000" dirty="0" err="1"/>
              <a:t>en</a:t>
            </a:r>
            <a:r>
              <a:rPr sz="4000" dirty="0"/>
              <a:t> </a:t>
            </a:r>
            <a:r>
              <a:rPr sz="4000" dirty="0" err="1"/>
              <a:t>materialen</a:t>
            </a:r>
            <a:r>
              <a:rPr sz="4000" dirty="0"/>
              <a:t> </a:t>
            </a:r>
            <a:r>
              <a:rPr sz="4000" dirty="0" err="1"/>
              <a:t>worden</a:t>
            </a:r>
            <a:r>
              <a:rPr sz="4000" dirty="0"/>
              <a:t> </a:t>
            </a:r>
            <a:r>
              <a:rPr sz="4000" dirty="0" err="1"/>
              <a:t>hergebruikt</a:t>
            </a:r>
            <a:r>
              <a:rPr sz="4000" dirty="0"/>
              <a:t> </a:t>
            </a:r>
            <a:r>
              <a:rPr sz="4000" dirty="0" err="1"/>
              <a:t>en</a:t>
            </a:r>
            <a:r>
              <a:rPr sz="4000" dirty="0"/>
              <a:t> </a:t>
            </a:r>
            <a:r>
              <a:rPr sz="4000" dirty="0" err="1"/>
              <a:t>grondstoffen</a:t>
            </a:r>
            <a:r>
              <a:rPr sz="4000" dirty="0"/>
              <a:t> </a:t>
            </a:r>
            <a:r>
              <a:rPr sz="4000" dirty="0" err="1"/>
              <a:t>hun</a:t>
            </a:r>
            <a:r>
              <a:rPr sz="4000" dirty="0"/>
              <a:t> </a:t>
            </a:r>
            <a:r>
              <a:rPr sz="4000" dirty="0" err="1"/>
              <a:t>waarde</a:t>
            </a:r>
            <a:r>
              <a:rPr sz="4000" dirty="0"/>
              <a:t> </a:t>
            </a:r>
            <a:r>
              <a:rPr sz="4000" dirty="0" err="1"/>
              <a:t>behouden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🎲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speltheorie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Theorie</a:t>
            </a:r>
            <a:r>
              <a:rPr sz="4000" dirty="0"/>
              <a:t> die </a:t>
            </a:r>
            <a:r>
              <a:rPr sz="4000" dirty="0" err="1"/>
              <a:t>beschrijft</a:t>
            </a:r>
            <a:r>
              <a:rPr sz="4000" dirty="0"/>
              <a:t> hoe </a:t>
            </a:r>
            <a:r>
              <a:rPr sz="4000" dirty="0" err="1"/>
              <a:t>spelers</a:t>
            </a:r>
            <a:r>
              <a:rPr sz="4000" dirty="0"/>
              <a:t> </a:t>
            </a:r>
            <a:r>
              <a:rPr sz="4000" dirty="0" err="1"/>
              <a:t>beslissingen</a:t>
            </a:r>
            <a:r>
              <a:rPr sz="4000" dirty="0"/>
              <a:t> </a:t>
            </a:r>
            <a:r>
              <a:rPr sz="4000" dirty="0" err="1"/>
              <a:t>nemen</a:t>
            </a:r>
            <a:r>
              <a:rPr sz="4000" dirty="0"/>
              <a:t> </a:t>
            </a:r>
            <a:r>
              <a:rPr sz="4000" dirty="0" err="1"/>
              <a:t>rekening</a:t>
            </a:r>
            <a:r>
              <a:rPr sz="4000" dirty="0"/>
              <a:t> </a:t>
            </a:r>
            <a:r>
              <a:rPr sz="4000" dirty="0" err="1"/>
              <a:t>houdend</a:t>
            </a:r>
            <a:r>
              <a:rPr sz="4000" dirty="0"/>
              <a:t> met de </a:t>
            </a:r>
            <a:r>
              <a:rPr sz="4000" dirty="0" err="1"/>
              <a:t>keuzes</a:t>
            </a:r>
            <a:r>
              <a:rPr sz="4000" dirty="0"/>
              <a:t> van </a:t>
            </a:r>
            <a:r>
              <a:rPr sz="4000" dirty="0" err="1"/>
              <a:t>anderen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⏱️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simultaan</a:t>
            </a:r>
            <a:r>
              <a:rPr sz="5000" dirty="0"/>
              <a:t> </a:t>
            </a:r>
            <a:r>
              <a:rPr sz="5000" dirty="0" err="1"/>
              <a:t>spel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78608"/>
            <a:ext cx="8229600" cy="3547555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Spel</a:t>
            </a:r>
            <a:r>
              <a:rPr sz="4000" dirty="0"/>
              <a:t> </a:t>
            </a:r>
            <a:r>
              <a:rPr sz="4000" dirty="0" err="1"/>
              <a:t>waarbij</a:t>
            </a:r>
            <a:r>
              <a:rPr sz="4000" dirty="0"/>
              <a:t> </a:t>
            </a:r>
            <a:r>
              <a:rPr sz="4000" dirty="0" err="1"/>
              <a:t>spelers</a:t>
            </a:r>
            <a:r>
              <a:rPr sz="4000" dirty="0"/>
              <a:t> </a:t>
            </a:r>
            <a:r>
              <a:rPr sz="4000" dirty="0" err="1"/>
              <a:t>gelijktijdig</a:t>
            </a:r>
            <a:r>
              <a:rPr sz="4000" dirty="0"/>
              <a:t> </a:t>
            </a:r>
            <a:r>
              <a:rPr sz="4000" dirty="0" err="1"/>
              <a:t>hun</a:t>
            </a:r>
            <a:r>
              <a:rPr sz="4000" dirty="0"/>
              <a:t> </a:t>
            </a:r>
            <a:r>
              <a:rPr sz="4000" dirty="0" err="1"/>
              <a:t>strategie</a:t>
            </a:r>
            <a:r>
              <a:rPr sz="4000" dirty="0"/>
              <a:t> </a:t>
            </a:r>
            <a:r>
              <a:rPr sz="4000" dirty="0" err="1"/>
              <a:t>kiezen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8482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lang="nl-NL" sz="5000" dirty="0"/>
              <a:t>➡️ Wat betekent sequentieel spel?</a:t>
            </a:r>
            <a:endParaRPr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24912"/>
            <a:ext cx="8229600" cy="3401251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Spel</a:t>
            </a:r>
            <a:r>
              <a:rPr sz="4000" dirty="0"/>
              <a:t> </a:t>
            </a:r>
            <a:r>
              <a:rPr sz="4000" dirty="0" err="1"/>
              <a:t>waarbij</a:t>
            </a:r>
            <a:r>
              <a:rPr sz="4000" dirty="0"/>
              <a:t> </a:t>
            </a:r>
            <a:r>
              <a:rPr sz="4000" dirty="0" err="1"/>
              <a:t>spelers</a:t>
            </a:r>
            <a:r>
              <a:rPr sz="4000" dirty="0"/>
              <a:t> </a:t>
            </a:r>
            <a:r>
              <a:rPr sz="4000" dirty="0" err="1"/>
              <a:t>na</a:t>
            </a:r>
            <a:r>
              <a:rPr sz="4000" dirty="0"/>
              <a:t> </a:t>
            </a:r>
            <a:r>
              <a:rPr sz="4000" dirty="0" err="1"/>
              <a:t>elkaar</a:t>
            </a:r>
            <a:r>
              <a:rPr sz="4000" dirty="0"/>
              <a:t> </a:t>
            </a:r>
            <a:r>
              <a:rPr sz="4000" dirty="0" err="1"/>
              <a:t>beslissingen</a:t>
            </a:r>
            <a:r>
              <a:rPr sz="4000" dirty="0"/>
              <a:t> </a:t>
            </a:r>
            <a:r>
              <a:rPr sz="4000" dirty="0" err="1"/>
              <a:t>nemen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82178"/>
          </a:xfrm>
        </p:spPr>
        <p:txBody>
          <a:bodyPr>
            <a:no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sz="5000" dirty="0"/>
              <a:t>1️⃣ Wat </a:t>
            </a:r>
            <a:r>
              <a:rPr sz="5000" dirty="0" err="1"/>
              <a:t>betekent</a:t>
            </a:r>
            <a:r>
              <a:rPr sz="5000" dirty="0"/>
              <a:t> </a:t>
            </a:r>
            <a:r>
              <a:rPr sz="5000" dirty="0" err="1"/>
              <a:t>eenmalig</a:t>
            </a:r>
            <a:r>
              <a:rPr sz="5000" dirty="0"/>
              <a:t> </a:t>
            </a:r>
            <a:r>
              <a:rPr sz="5000" dirty="0" err="1"/>
              <a:t>spel</a:t>
            </a:r>
            <a:r>
              <a:rPr sz="5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2848"/>
            <a:ext cx="8229600" cy="3913315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3C3C3C"/>
                </a:solidFill>
              </a:defRPr>
            </a:pPr>
            <a:r>
              <a:rPr sz="4000" dirty="0" err="1"/>
              <a:t>Spel</a:t>
            </a:r>
            <a:r>
              <a:rPr sz="4000" dirty="0"/>
              <a:t> </a:t>
            </a:r>
            <a:r>
              <a:rPr sz="4000" dirty="0" err="1"/>
              <a:t>dat</a:t>
            </a:r>
            <a:r>
              <a:rPr sz="4000" dirty="0"/>
              <a:t> </a:t>
            </a:r>
            <a:r>
              <a:rPr sz="4000" dirty="0" err="1"/>
              <a:t>slechts</a:t>
            </a:r>
            <a:r>
              <a:rPr sz="4000" dirty="0"/>
              <a:t> </a:t>
            </a:r>
            <a:r>
              <a:rPr sz="4000" dirty="0" err="1"/>
              <a:t>één</a:t>
            </a:r>
            <a:r>
              <a:rPr sz="4000" dirty="0"/>
              <a:t> ronde </a:t>
            </a:r>
            <a:r>
              <a:rPr sz="4000" dirty="0" err="1"/>
              <a:t>kent</a:t>
            </a:r>
            <a:r>
              <a:rPr sz="4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74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937</Words>
  <Application>Microsoft Office PowerPoint</Application>
  <PresentationFormat>Diavoorstelling (4:3)</PresentationFormat>
  <Paragraphs>88</Paragraphs>
  <Slides>44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44</vt:i4>
      </vt:variant>
    </vt:vector>
  </HeadingPairs>
  <TitlesOfParts>
    <vt:vector size="47" baseType="lpstr">
      <vt:lpstr>Arial</vt:lpstr>
      <vt:lpstr>Calibri</vt:lpstr>
      <vt:lpstr>Office Theme</vt:lpstr>
      <vt:lpstr>🧾 Wat betekent algemeen verbindend verklaren van een cao?</vt:lpstr>
      <vt:lpstr>🤝 Wat betekent Centraal Akkoord?</vt:lpstr>
      <vt:lpstr>🌍 Wat betekent Europese Unie (EU)?</vt:lpstr>
      <vt:lpstr>♻️ Wat betekent maatschappelijk verantwoord ondernemen (MVO)?</vt:lpstr>
      <vt:lpstr>🔄 Wat betekent circulaire economie?</vt:lpstr>
      <vt:lpstr>🎲 Wat betekent speltheorie?</vt:lpstr>
      <vt:lpstr>⏱️ Wat betekent simultaan spel?</vt:lpstr>
      <vt:lpstr>➡️ Wat betekent sequentieel spel?</vt:lpstr>
      <vt:lpstr>1️⃣ Wat betekent eenmalig spel?</vt:lpstr>
      <vt:lpstr>🔁 Wat betekent herhaald spel?</vt:lpstr>
      <vt:lpstr>🤝 Wat betekent coöperatief spel?</vt:lpstr>
      <vt:lpstr>🧍‍♀️🧍 Wat betekent niet‑coöperatief spel?</vt:lpstr>
      <vt:lpstr>📊 Wat betekent opbrengstenmatrix?</vt:lpstr>
      <vt:lpstr>📈 Wat betekent beste‑responsmethode?</vt:lpstr>
      <vt:lpstr>⚖️ Wat betekent Nash‑evenwicht?</vt:lpstr>
      <vt:lpstr>🧩 Wat betekent gevangenendilemma (prisoner’s dilemma)?</vt:lpstr>
      <vt:lpstr>⭐ Wat betekent dominante strategie?</vt:lpstr>
      <vt:lpstr>🧑 Wat betekent individueel belang?</vt:lpstr>
      <vt:lpstr>👥 Wat betekent gezamenlijk belang?</vt:lpstr>
      <vt:lpstr>🧑‍🤝‍🧑 Wat betekent collectief belang?</vt:lpstr>
      <vt:lpstr>0️⃣ Wat betekent nul‑som‑spel?</vt:lpstr>
      <vt:lpstr>➕ Wat betekent niet‑nul‑som‑spel?</vt:lpstr>
      <vt:lpstr>🛒 Wat betekent prijzenoorlog?</vt:lpstr>
      <vt:lpstr>📏 Wat betekent sociale normen?</vt:lpstr>
      <vt:lpstr>✉️ Wat betekent ultimatumspel?</vt:lpstr>
      <vt:lpstr>🌫️ Wat betekent extern effect?</vt:lpstr>
      <vt:lpstr>⛔ Wat betekent negatief extern effect?</vt:lpstr>
      <vt:lpstr>✅ Wat betekent positief extern effect?</vt:lpstr>
      <vt:lpstr>💸 Wat betekent externe kosten?</vt:lpstr>
      <vt:lpstr>💰 Wat betekent externe baten?</vt:lpstr>
      <vt:lpstr>🛠️ Wat betekent internaliseren van externe effecten?</vt:lpstr>
      <vt:lpstr>🧾 Wat betekent collectieve dwang?</vt:lpstr>
      <vt:lpstr>🏞️ Wat betekent collectieve goederen (publieke goederen)?</vt:lpstr>
      <vt:lpstr>🏛️ Wat betekent quasi‑collectieve goederen?</vt:lpstr>
      <vt:lpstr>🛍️ Wat betekent individuele goederen (particuliere goederen)?</vt:lpstr>
      <vt:lpstr>🚪 Wat betekent uitsluitbaarheid?</vt:lpstr>
      <vt:lpstr>⚔️ Wat betekent rivaliteit (in gebruik)?</vt:lpstr>
      <vt:lpstr>🛺 Wat betekent meeliftgedrag (free‑ridergedrag)?</vt:lpstr>
      <vt:lpstr>✍️ Wat betekent individuele arbeidsovereenkomst?</vt:lpstr>
      <vt:lpstr>📝 Wat betekent cao (collectieve arbeidsovereenkomst)?</vt:lpstr>
      <vt:lpstr>💼 Wat betekent primaire arbeidsvoorwaarden?</vt:lpstr>
      <vt:lpstr>🎁 Wat betekent secundaire arbeidsvoorwaarden?</vt:lpstr>
      <vt:lpstr>🏭 Wat betekent bedrijfstak‑cao?</vt:lpstr>
      <vt:lpstr>🏢 Wat betekent ondernemings‑cao?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Mark Siekman</dc:creator>
  <cp:keywords/>
  <dc:description>generated using python-pptx</dc:description>
  <cp:lastModifiedBy>Mark Siekman</cp:lastModifiedBy>
  <cp:revision>2</cp:revision>
  <dcterms:created xsi:type="dcterms:W3CDTF">2013-01-27T09:14:16Z</dcterms:created>
  <dcterms:modified xsi:type="dcterms:W3CDTF">2025-08-19T15:10:23Z</dcterms:modified>
  <cp:category/>
</cp:coreProperties>
</file>